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1222" r:id="rId2"/>
    <p:sldId id="1309" r:id="rId3"/>
    <p:sldId id="1224" r:id="rId4"/>
    <p:sldId id="1225" r:id="rId5"/>
    <p:sldId id="1226" r:id="rId6"/>
    <p:sldId id="1227" r:id="rId7"/>
    <p:sldId id="1294" r:id="rId8"/>
    <p:sldId id="1295" r:id="rId9"/>
    <p:sldId id="1293" r:id="rId10"/>
    <p:sldId id="1310" r:id="rId11"/>
    <p:sldId id="1290" r:id="rId12"/>
    <p:sldId id="1291" r:id="rId13"/>
    <p:sldId id="1311" r:id="rId14"/>
    <p:sldId id="1308" r:id="rId15"/>
    <p:sldId id="1292" r:id="rId16"/>
    <p:sldId id="1287" r:id="rId17"/>
    <p:sldId id="1192" r:id="rId18"/>
    <p:sldId id="1277" r:id="rId19"/>
    <p:sldId id="1244" r:id="rId20"/>
    <p:sldId id="1245" r:id="rId21"/>
    <p:sldId id="1246" r:id="rId22"/>
    <p:sldId id="1247" r:id="rId23"/>
    <p:sldId id="1248" r:id="rId24"/>
    <p:sldId id="1249" r:id="rId25"/>
    <p:sldId id="1250" r:id="rId26"/>
    <p:sldId id="1251" r:id="rId27"/>
    <p:sldId id="1252" r:id="rId28"/>
    <p:sldId id="1253" r:id="rId29"/>
    <p:sldId id="1254" r:id="rId30"/>
    <p:sldId id="1255" r:id="rId31"/>
    <p:sldId id="1256" r:id="rId32"/>
    <p:sldId id="1257" r:id="rId33"/>
    <p:sldId id="1258" r:id="rId34"/>
    <p:sldId id="1259" r:id="rId35"/>
    <p:sldId id="1296" r:id="rId36"/>
    <p:sldId id="1297" r:id="rId37"/>
    <p:sldId id="1298" r:id="rId38"/>
    <p:sldId id="1299" r:id="rId39"/>
    <p:sldId id="1300" r:id="rId40"/>
    <p:sldId id="1301" r:id="rId41"/>
    <p:sldId id="1302" r:id="rId42"/>
    <p:sldId id="1303" r:id="rId43"/>
    <p:sldId id="1304" r:id="rId44"/>
    <p:sldId id="1305" r:id="rId45"/>
    <p:sldId id="1306" r:id="rId46"/>
    <p:sldId id="1307" r:id="rId47"/>
  </p:sldIdLst>
  <p:sldSz cx="9144000" cy="6858000" type="screen4x3"/>
  <p:notesSz cx="6997700" cy="9271000"/>
  <p:custDataLst>
    <p:tags r:id="rId50"/>
  </p:custDataLst>
  <p:defaultTextStyle>
    <a:defPPr>
      <a:defRPr lang="en-US"/>
    </a:defPPr>
    <a:lvl1pPr algn="ctr" rtl="0" eaLnBrk="0" fontAlgn="base" hangingPunct="0">
      <a:lnSpc>
        <a:spcPct val="80000"/>
      </a:lnSpc>
      <a:spcBef>
        <a:spcPct val="20000"/>
      </a:spcBef>
      <a:spcAft>
        <a:spcPct val="0"/>
      </a:spcAft>
      <a:buSzPct val="150000"/>
      <a:defRPr sz="1600" kern="1200">
        <a:solidFill>
          <a:schemeClr val="tx1"/>
        </a:solidFill>
        <a:latin typeface="Arial" charset="0"/>
        <a:ea typeface="+mn-ea"/>
        <a:cs typeface="+mn-cs"/>
      </a:defRPr>
    </a:lvl1pPr>
    <a:lvl2pPr marL="457200" algn="ctr" rtl="0" eaLnBrk="0" fontAlgn="base" hangingPunct="0">
      <a:lnSpc>
        <a:spcPct val="80000"/>
      </a:lnSpc>
      <a:spcBef>
        <a:spcPct val="20000"/>
      </a:spcBef>
      <a:spcAft>
        <a:spcPct val="0"/>
      </a:spcAft>
      <a:buSzPct val="150000"/>
      <a:defRPr sz="1600" kern="1200">
        <a:solidFill>
          <a:schemeClr val="tx1"/>
        </a:solidFill>
        <a:latin typeface="Arial" charset="0"/>
        <a:ea typeface="+mn-ea"/>
        <a:cs typeface="+mn-cs"/>
      </a:defRPr>
    </a:lvl2pPr>
    <a:lvl3pPr marL="914400" algn="ctr" rtl="0" eaLnBrk="0" fontAlgn="base" hangingPunct="0">
      <a:lnSpc>
        <a:spcPct val="80000"/>
      </a:lnSpc>
      <a:spcBef>
        <a:spcPct val="20000"/>
      </a:spcBef>
      <a:spcAft>
        <a:spcPct val="0"/>
      </a:spcAft>
      <a:buSzPct val="150000"/>
      <a:defRPr sz="1600" kern="1200">
        <a:solidFill>
          <a:schemeClr val="tx1"/>
        </a:solidFill>
        <a:latin typeface="Arial" charset="0"/>
        <a:ea typeface="+mn-ea"/>
        <a:cs typeface="+mn-cs"/>
      </a:defRPr>
    </a:lvl3pPr>
    <a:lvl4pPr marL="1371600" algn="ctr" rtl="0" eaLnBrk="0" fontAlgn="base" hangingPunct="0">
      <a:lnSpc>
        <a:spcPct val="80000"/>
      </a:lnSpc>
      <a:spcBef>
        <a:spcPct val="20000"/>
      </a:spcBef>
      <a:spcAft>
        <a:spcPct val="0"/>
      </a:spcAft>
      <a:buSzPct val="150000"/>
      <a:defRPr sz="1600" kern="1200">
        <a:solidFill>
          <a:schemeClr val="tx1"/>
        </a:solidFill>
        <a:latin typeface="Arial" charset="0"/>
        <a:ea typeface="+mn-ea"/>
        <a:cs typeface="+mn-cs"/>
      </a:defRPr>
    </a:lvl4pPr>
    <a:lvl5pPr marL="1828800" algn="ctr" rtl="0" eaLnBrk="0" fontAlgn="base" hangingPunct="0">
      <a:lnSpc>
        <a:spcPct val="80000"/>
      </a:lnSpc>
      <a:spcBef>
        <a:spcPct val="20000"/>
      </a:spcBef>
      <a:spcAft>
        <a:spcPct val="0"/>
      </a:spcAft>
      <a:buSzPct val="150000"/>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FF"/>
    <a:srgbClr val="730BBB"/>
    <a:srgbClr val="022B92"/>
    <a:srgbClr val="011035"/>
    <a:srgbClr val="99CCFF"/>
    <a:srgbClr val="66CCFF"/>
    <a:srgbClr val="3399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45" autoAdjust="0"/>
    <p:restoredTop sz="99623" autoAdjust="0"/>
  </p:normalViewPr>
  <p:slideViewPr>
    <p:cSldViewPr>
      <p:cViewPr varScale="1">
        <p:scale>
          <a:sx n="89" d="100"/>
          <a:sy n="89" d="100"/>
        </p:scale>
        <p:origin x="-11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494"/>
    </p:cViewPr>
  </p:sorterViewPr>
  <p:notesViewPr>
    <p:cSldViewPr>
      <p:cViewPr varScale="1">
        <p:scale>
          <a:sx n="54" d="100"/>
          <a:sy n="54" d="100"/>
        </p:scale>
        <p:origin x="-1650" y="-84"/>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4" y="4402138"/>
            <a:ext cx="5133975" cy="4171950"/>
          </a:xfrm>
          <a:prstGeom prst="rect">
            <a:avLst/>
          </a:prstGeom>
          <a:noFill/>
          <a:ln w="12700">
            <a:noFill/>
            <a:miter lim="800000"/>
            <a:headEnd/>
            <a:tailEnd/>
          </a:ln>
          <a:effectLst/>
        </p:spPr>
        <p:txBody>
          <a:bodyPr vert="horz" wrap="square" lIns="90381" tIns="45189" rIns="90381" bIns="451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19" name="Rectangle 3"/>
          <p:cNvSpPr>
            <a:spLocks noGrp="1" noRot="1" noChangeAspect="1" noChangeArrowheads="1" noTextEdit="1"/>
          </p:cNvSpPr>
          <p:nvPr>
            <p:ph type="sldImg" idx="2"/>
          </p:nvPr>
        </p:nvSpPr>
        <p:spPr bwMode="auto">
          <a:xfrm>
            <a:off x="1192213" y="701675"/>
            <a:ext cx="4618037" cy="34639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7463"/>
            <a:ext cx="2076450" cy="6154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463"/>
            <a:ext cx="6076950" cy="6154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38250"/>
            <a:ext cx="8305800" cy="4933950"/>
          </a:xfrm>
        </p:spPr>
        <p:txBody>
          <a:bodyPr/>
          <a:lstStyle/>
          <a:p>
            <a:pPr lvl="0"/>
            <a:endParaRPr lang="en-US"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38250"/>
            <a:ext cx="40767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38250"/>
            <a:ext cx="40767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bwMode="auto">
          <a:xfrm>
            <a:off x="871538" y="17463"/>
            <a:ext cx="7434262" cy="7366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7171" name="Rectangle 14"/>
          <p:cNvSpPr>
            <a:spLocks noGrp="1" noChangeArrowheads="1"/>
          </p:cNvSpPr>
          <p:nvPr>
            <p:ph type="body" idx="1"/>
          </p:nvPr>
        </p:nvSpPr>
        <p:spPr bwMode="auto">
          <a:xfrm>
            <a:off x="457200" y="1238250"/>
            <a:ext cx="8305800" cy="493395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49" name="Text Box 25"/>
          <p:cNvSpPr txBox="1">
            <a:spLocks noChangeArrowheads="1"/>
          </p:cNvSpPr>
          <p:nvPr/>
        </p:nvSpPr>
        <p:spPr bwMode="auto">
          <a:xfrm>
            <a:off x="533400" y="6238875"/>
            <a:ext cx="1676400" cy="381000"/>
          </a:xfrm>
          <a:prstGeom prst="rect">
            <a:avLst/>
          </a:prstGeom>
          <a:noFill/>
          <a:ln w="12700">
            <a:noFill/>
            <a:miter lim="800000"/>
            <a:headEnd/>
            <a:tailEnd/>
          </a:ln>
          <a:effectLst/>
        </p:spPr>
        <p:txBody>
          <a:bodyPr lIns="90487" tIns="44450" rIns="90487" bIns="44450">
            <a:spAutoFit/>
          </a:bodyPr>
          <a:lstStyle/>
          <a:p>
            <a:pPr algn="l">
              <a:spcBef>
                <a:spcPct val="50000"/>
              </a:spcBef>
              <a:buSzTx/>
              <a:buFont typeface="Times" pitchFamily="50" charset="0"/>
              <a:buNone/>
              <a:defRPr/>
            </a:pPr>
            <a:endParaRPr lang="en-US" sz="2400" b="1"/>
          </a:p>
        </p:txBody>
      </p:sp>
      <p:sp>
        <p:nvSpPr>
          <p:cNvPr id="5" name="Rectangle 4"/>
          <p:cNvSpPr/>
          <p:nvPr userDrawn="1"/>
        </p:nvSpPr>
        <p:spPr>
          <a:xfrm>
            <a:off x="8618581" y="6568690"/>
            <a:ext cx="309700" cy="190821"/>
          </a:xfrm>
          <a:prstGeom prst="rect">
            <a:avLst/>
          </a:prstGeom>
        </p:spPr>
        <p:txBody>
          <a:bodyPr wrap="none">
            <a:spAutoFit/>
          </a:bodyPr>
          <a:lstStyle/>
          <a:p>
            <a:fld id="{6C6BAC29-805F-4EB1-A9A5-300A97D9EAAE}" type="slidenum">
              <a:rPr lang="en-US" sz="800" b="0" i="0" kern="1200" smtClean="0">
                <a:solidFill>
                  <a:schemeClr val="tx1"/>
                </a:solidFill>
                <a:latin typeface="Arial" charset="0"/>
                <a:ea typeface="+mn-ea"/>
                <a:cs typeface="+mn-cs"/>
              </a:rPr>
              <a:pPr/>
              <a:t>‹#›</a:t>
            </a:fld>
            <a:endParaRPr lang="en-US" sz="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dt="0"/>
  <p:txStyles>
    <p:titleStyle>
      <a:lvl1pPr algn="ctr" rtl="0" eaLnBrk="0" fontAlgn="base" hangingPunct="0">
        <a:spcBef>
          <a:spcPct val="0"/>
        </a:spcBef>
        <a:spcAft>
          <a:spcPct val="0"/>
        </a:spcAft>
        <a:defRPr sz="3200" b="1">
          <a:solidFill>
            <a:schemeClr val="hlink"/>
          </a:solidFill>
          <a:latin typeface="+mj-lt"/>
          <a:ea typeface="+mj-ea"/>
          <a:cs typeface="+mj-cs"/>
        </a:defRPr>
      </a:lvl1pPr>
      <a:lvl2pPr algn="ctr" rtl="0" eaLnBrk="0" fontAlgn="base" hangingPunct="0">
        <a:spcBef>
          <a:spcPct val="0"/>
        </a:spcBef>
        <a:spcAft>
          <a:spcPct val="0"/>
        </a:spcAft>
        <a:defRPr sz="3200" b="1">
          <a:solidFill>
            <a:schemeClr val="hlink"/>
          </a:solidFill>
          <a:latin typeface="Arial" charset="0"/>
        </a:defRPr>
      </a:lvl2pPr>
      <a:lvl3pPr algn="ctr" rtl="0" eaLnBrk="0" fontAlgn="base" hangingPunct="0">
        <a:spcBef>
          <a:spcPct val="0"/>
        </a:spcBef>
        <a:spcAft>
          <a:spcPct val="0"/>
        </a:spcAft>
        <a:defRPr sz="3200" b="1">
          <a:solidFill>
            <a:schemeClr val="hlink"/>
          </a:solidFill>
          <a:latin typeface="Arial" charset="0"/>
        </a:defRPr>
      </a:lvl3pPr>
      <a:lvl4pPr algn="ctr" rtl="0" eaLnBrk="0" fontAlgn="base" hangingPunct="0">
        <a:spcBef>
          <a:spcPct val="0"/>
        </a:spcBef>
        <a:spcAft>
          <a:spcPct val="0"/>
        </a:spcAft>
        <a:defRPr sz="3200" b="1">
          <a:solidFill>
            <a:schemeClr val="hlink"/>
          </a:solidFill>
          <a:latin typeface="Arial" charset="0"/>
        </a:defRPr>
      </a:lvl4pPr>
      <a:lvl5pPr algn="ctr" rtl="0" eaLnBrk="0" fontAlgn="base" hangingPunct="0">
        <a:spcBef>
          <a:spcPct val="0"/>
        </a:spcBef>
        <a:spcAft>
          <a:spcPct val="0"/>
        </a:spcAft>
        <a:defRPr sz="3200" b="1">
          <a:solidFill>
            <a:schemeClr val="hlink"/>
          </a:solidFill>
          <a:latin typeface="Arial" charset="0"/>
        </a:defRPr>
      </a:lvl5pPr>
      <a:lvl6pPr marL="457200" algn="ctr" rtl="0" eaLnBrk="0" fontAlgn="base" hangingPunct="0">
        <a:spcBef>
          <a:spcPct val="0"/>
        </a:spcBef>
        <a:spcAft>
          <a:spcPct val="0"/>
        </a:spcAft>
        <a:defRPr sz="3200" b="1">
          <a:solidFill>
            <a:schemeClr val="hlink"/>
          </a:solidFill>
          <a:latin typeface="Arial" charset="0"/>
        </a:defRPr>
      </a:lvl6pPr>
      <a:lvl7pPr marL="914400" algn="ctr" rtl="0" eaLnBrk="0" fontAlgn="base" hangingPunct="0">
        <a:spcBef>
          <a:spcPct val="0"/>
        </a:spcBef>
        <a:spcAft>
          <a:spcPct val="0"/>
        </a:spcAft>
        <a:defRPr sz="3200" b="1">
          <a:solidFill>
            <a:schemeClr val="hlink"/>
          </a:solidFill>
          <a:latin typeface="Arial" charset="0"/>
        </a:defRPr>
      </a:lvl7pPr>
      <a:lvl8pPr marL="1371600" algn="ctr" rtl="0" eaLnBrk="0" fontAlgn="base" hangingPunct="0">
        <a:spcBef>
          <a:spcPct val="0"/>
        </a:spcBef>
        <a:spcAft>
          <a:spcPct val="0"/>
        </a:spcAft>
        <a:defRPr sz="3200" b="1">
          <a:solidFill>
            <a:schemeClr val="hlink"/>
          </a:solidFill>
          <a:latin typeface="Arial" charset="0"/>
        </a:defRPr>
      </a:lvl8pPr>
      <a:lvl9pPr marL="1828800" algn="ctr" rtl="0" eaLnBrk="0" fontAlgn="base" hangingPunct="0">
        <a:spcBef>
          <a:spcPct val="0"/>
        </a:spcBef>
        <a:spcAft>
          <a:spcPct val="0"/>
        </a:spcAft>
        <a:defRPr sz="3200" b="1">
          <a:solidFill>
            <a:schemeClr val="hlink"/>
          </a:solidFill>
          <a:latin typeface="Arial" charset="0"/>
        </a:defRPr>
      </a:lvl9pPr>
    </p:titleStyle>
    <p:bodyStyle>
      <a:lvl1pPr marL="228600" indent="-228600" algn="l" rtl="0" eaLnBrk="0" fontAlgn="base" hangingPunct="0">
        <a:spcBef>
          <a:spcPct val="20000"/>
        </a:spcBef>
        <a:spcAft>
          <a:spcPct val="0"/>
        </a:spcAft>
        <a:buFont typeface="Times" pitchFamily="50" charset="0"/>
        <a:buChar char="•"/>
        <a:defRPr sz="2400">
          <a:solidFill>
            <a:schemeClr val="tx1"/>
          </a:solidFill>
          <a:latin typeface="+mn-lt"/>
          <a:ea typeface="+mn-ea"/>
          <a:cs typeface="+mn-cs"/>
        </a:defRPr>
      </a:lvl1pPr>
      <a:lvl2pPr marL="571500" indent="-228600" algn="l" rtl="0" eaLnBrk="0" fontAlgn="base" hangingPunct="0">
        <a:spcBef>
          <a:spcPct val="20000"/>
        </a:spcBef>
        <a:spcAft>
          <a:spcPct val="0"/>
        </a:spcAft>
        <a:buSzPct val="150000"/>
        <a:buFont typeface="Times" pitchFamily="50" charset="0"/>
        <a:buChar char="­"/>
        <a:defRPr sz="2000">
          <a:solidFill>
            <a:schemeClr val="tx1"/>
          </a:solidFill>
          <a:latin typeface="+mn-lt"/>
        </a:defRPr>
      </a:lvl2pPr>
      <a:lvl3pPr marL="914400" indent="-228600" algn="l" rtl="0" eaLnBrk="0" fontAlgn="base" hangingPunct="0">
        <a:spcBef>
          <a:spcPct val="20000"/>
        </a:spcBef>
        <a:spcAft>
          <a:spcPct val="0"/>
        </a:spcAft>
        <a:buSzPct val="150000"/>
        <a:defRPr>
          <a:solidFill>
            <a:schemeClr val="tx1"/>
          </a:solidFill>
          <a:latin typeface="+mn-lt"/>
        </a:defRPr>
      </a:lvl3pPr>
      <a:lvl4pPr marL="1257300" indent="-228600" algn="l" rtl="0" eaLnBrk="0" fontAlgn="base" hangingPunct="0">
        <a:spcBef>
          <a:spcPct val="20000"/>
        </a:spcBef>
        <a:spcAft>
          <a:spcPct val="0"/>
        </a:spcAft>
        <a:buSzPct val="150000"/>
        <a:buChar char="."/>
        <a:defRPr>
          <a:solidFill>
            <a:schemeClr val="tx1"/>
          </a:solidFill>
          <a:latin typeface="Times" pitchFamily="50" charset="0"/>
        </a:defRPr>
      </a:lvl4pPr>
      <a:lvl5pPr marL="2057400" indent="-228600" algn="l" rtl="0" eaLnBrk="0" fontAlgn="base" hangingPunct="0">
        <a:spcBef>
          <a:spcPct val="20000"/>
        </a:spcBef>
        <a:spcAft>
          <a:spcPct val="0"/>
        </a:spcAft>
        <a:buSzPct val="150000"/>
        <a:buChar char="."/>
        <a:defRPr>
          <a:solidFill>
            <a:schemeClr val="tx1"/>
          </a:solidFill>
          <a:latin typeface="Times" pitchFamily="50" charset="0"/>
        </a:defRPr>
      </a:lvl5pPr>
      <a:lvl6pPr marL="2514600" indent="-228600" algn="l" rtl="0" eaLnBrk="0" fontAlgn="base" hangingPunct="0">
        <a:spcBef>
          <a:spcPct val="20000"/>
        </a:spcBef>
        <a:spcAft>
          <a:spcPct val="0"/>
        </a:spcAft>
        <a:buSzPct val="150000"/>
        <a:buChar char="."/>
        <a:defRPr>
          <a:solidFill>
            <a:schemeClr val="tx1"/>
          </a:solidFill>
          <a:latin typeface="Times" pitchFamily="50" charset="0"/>
        </a:defRPr>
      </a:lvl6pPr>
      <a:lvl7pPr marL="2971800" indent="-228600" algn="l" rtl="0" eaLnBrk="0" fontAlgn="base" hangingPunct="0">
        <a:spcBef>
          <a:spcPct val="20000"/>
        </a:spcBef>
        <a:spcAft>
          <a:spcPct val="0"/>
        </a:spcAft>
        <a:buSzPct val="150000"/>
        <a:buChar char="."/>
        <a:defRPr>
          <a:solidFill>
            <a:schemeClr val="tx1"/>
          </a:solidFill>
          <a:latin typeface="Times" pitchFamily="50" charset="0"/>
        </a:defRPr>
      </a:lvl7pPr>
      <a:lvl8pPr marL="3429000" indent="-228600" algn="l" rtl="0" eaLnBrk="0" fontAlgn="base" hangingPunct="0">
        <a:spcBef>
          <a:spcPct val="20000"/>
        </a:spcBef>
        <a:spcAft>
          <a:spcPct val="0"/>
        </a:spcAft>
        <a:buSzPct val="150000"/>
        <a:buChar char="."/>
        <a:defRPr>
          <a:solidFill>
            <a:schemeClr val="tx1"/>
          </a:solidFill>
          <a:latin typeface="Times" pitchFamily="50" charset="0"/>
        </a:defRPr>
      </a:lvl8pPr>
      <a:lvl9pPr marL="3886200" indent="-228600" algn="l" rtl="0" eaLnBrk="0" fontAlgn="base" hangingPunct="0">
        <a:spcBef>
          <a:spcPct val="20000"/>
        </a:spcBef>
        <a:spcAft>
          <a:spcPct val="0"/>
        </a:spcAft>
        <a:buSzPct val="150000"/>
        <a:buChar char="."/>
        <a:defRPr>
          <a:solidFill>
            <a:schemeClr val="tx1"/>
          </a:solidFill>
          <a:latin typeface="Times"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3149600"/>
            <a:ext cx="7434262" cy="736600"/>
          </a:xfrm>
        </p:spPr>
        <p:txBody>
          <a:bodyPr/>
          <a:lstStyle/>
          <a:p>
            <a:r>
              <a:rPr lang="en-US" sz="2800" dirty="0" smtClean="0"/>
              <a:t>The Completion of the 6 GeV Program</a:t>
            </a:r>
            <a:br>
              <a:rPr lang="en-US" sz="2800" dirty="0" smtClean="0"/>
            </a:br>
            <a:r>
              <a:rPr lang="en-US" sz="1000" dirty="0" smtClean="0"/>
              <a:t/>
            </a:r>
            <a:br>
              <a:rPr lang="en-US" sz="1000" dirty="0" smtClean="0"/>
            </a:br>
            <a:r>
              <a:rPr lang="en-US" sz="2800" dirty="0" smtClean="0"/>
              <a:t>and</a:t>
            </a:r>
            <a:r>
              <a:rPr lang="en-US" sz="1000" dirty="0" smtClean="0"/>
              <a:t/>
            </a:r>
            <a:br>
              <a:rPr lang="en-US" sz="1000" dirty="0" smtClean="0"/>
            </a:br>
            <a:r>
              <a:rPr lang="en-US" sz="1000" dirty="0" smtClean="0"/>
              <a:t/>
            </a:r>
            <a:br>
              <a:rPr lang="en-US" sz="1000" dirty="0" smtClean="0"/>
            </a:br>
            <a:r>
              <a:rPr lang="en-US" sz="2800" dirty="0" smtClean="0"/>
              <a:t>The PAC Process for 12 GeV: </a:t>
            </a:r>
            <a:br>
              <a:rPr lang="en-US" sz="2800" dirty="0" smtClean="0"/>
            </a:br>
            <a:r>
              <a:rPr lang="en-US" sz="2800" dirty="0" smtClean="0"/>
              <a:t>New Proposals, the Assignment of Scientific Priorities, and the “Startup” of 12 GeV Research</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534400" cy="3352800"/>
          </a:xfrm>
        </p:spPr>
        <p:txBody>
          <a:bodyPr/>
          <a:lstStyle/>
          <a:p>
            <a:pPr algn="l"/>
            <a:r>
              <a:rPr lang="en-US" sz="1000" dirty="0" smtClean="0"/>
              <a:t/>
            </a:r>
            <a:br>
              <a:rPr lang="en-US" sz="1000" dirty="0" smtClean="0"/>
            </a:br>
            <a:r>
              <a:rPr lang="en-US" sz="1000" dirty="0" smtClean="0"/>
              <a:t/>
            </a:r>
            <a:br>
              <a:rPr lang="en-US" sz="1000" dirty="0" smtClean="0"/>
            </a:br>
            <a:r>
              <a:rPr lang="en-US" sz="2800" dirty="0" smtClean="0"/>
              <a:t>The PAC Process for 12 GeV: </a:t>
            </a:r>
            <a:br>
              <a:rPr lang="en-US" sz="2800" dirty="0" smtClean="0"/>
            </a:br>
            <a:r>
              <a:rPr lang="en-US" sz="1400" dirty="0" smtClean="0"/>
              <a:t>	</a:t>
            </a:r>
            <a:r>
              <a:rPr lang="en-US" sz="2800" dirty="0" smtClean="0"/>
              <a:t/>
            </a:r>
            <a:br>
              <a:rPr lang="en-US" sz="2800" dirty="0" smtClean="0"/>
            </a:br>
            <a:r>
              <a:rPr lang="en-US" sz="2800" dirty="0" smtClean="0"/>
              <a:t>	</a:t>
            </a:r>
            <a:r>
              <a:rPr lang="en-US" sz="2800" dirty="0" smtClean="0"/>
              <a:t>New </a:t>
            </a:r>
            <a:r>
              <a:rPr lang="en-US" sz="2800" dirty="0" smtClean="0"/>
              <a:t>Proposals, </a:t>
            </a:r>
            <a:r>
              <a:rPr lang="en-US" sz="2800" dirty="0" smtClean="0"/>
              <a:t/>
            </a:r>
            <a:br>
              <a:rPr lang="en-US" sz="2800" dirty="0" smtClean="0"/>
            </a:br>
            <a:r>
              <a:rPr lang="en-US" sz="2800" dirty="0" smtClean="0"/>
              <a:t>	</a:t>
            </a:r>
            <a:r>
              <a:rPr lang="en-US" sz="2800" dirty="0" smtClean="0"/>
              <a:t>T</a:t>
            </a:r>
            <a:r>
              <a:rPr lang="en-US" sz="2800" dirty="0" smtClean="0"/>
              <a:t>he </a:t>
            </a:r>
            <a:r>
              <a:rPr lang="en-US" sz="2800" dirty="0" smtClean="0"/>
              <a:t>Assignment of Scientific Priorities, </a:t>
            </a:r>
            <a:r>
              <a:rPr lang="en-US" sz="2800" dirty="0" smtClean="0"/>
              <a:t>and</a:t>
            </a:r>
            <a:br>
              <a:rPr lang="en-US" sz="2800" dirty="0" smtClean="0"/>
            </a:br>
            <a:r>
              <a:rPr lang="en-US" sz="2800" dirty="0" smtClean="0"/>
              <a:t>	</a:t>
            </a:r>
            <a:r>
              <a:rPr lang="en-US" sz="2800" dirty="0" smtClean="0"/>
              <a:t>T</a:t>
            </a:r>
            <a:r>
              <a:rPr lang="en-US" sz="2800" dirty="0" smtClean="0"/>
              <a:t>he </a:t>
            </a:r>
            <a:r>
              <a:rPr lang="en-US" sz="2800" dirty="0" smtClean="0"/>
              <a:t>“Startup” of 12 GeV Research</a:t>
            </a: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0" y="201613"/>
            <a:ext cx="9144000" cy="560387"/>
          </a:xfrm>
        </p:spPr>
        <p:txBody>
          <a:bodyPr/>
          <a:lstStyle/>
          <a:p>
            <a:r>
              <a:rPr lang="en-US" sz="3000" dirty="0" smtClean="0"/>
              <a:t>Science for 12 GeV:  the PAC Process and Plans</a:t>
            </a:r>
            <a:endParaRPr lang="en-US" sz="3000" dirty="0"/>
          </a:p>
        </p:txBody>
      </p:sp>
      <p:sp>
        <p:nvSpPr>
          <p:cNvPr id="1468419" name="Rectangle 3"/>
          <p:cNvSpPr>
            <a:spLocks noChangeArrowheads="1"/>
          </p:cNvSpPr>
          <p:nvPr/>
        </p:nvSpPr>
        <p:spPr bwMode="auto">
          <a:xfrm>
            <a:off x="152400" y="1009650"/>
            <a:ext cx="8839200" cy="5467350"/>
          </a:xfrm>
          <a:prstGeom prst="rect">
            <a:avLst/>
          </a:prstGeom>
          <a:noFill/>
          <a:ln w="12700">
            <a:noFill/>
            <a:miter lim="800000"/>
            <a:headEnd/>
            <a:tailEnd/>
          </a:ln>
          <a:effectLst/>
        </p:spPr>
        <p:txBody>
          <a:bodyPr lIns="90487" tIns="44450" rIns="90487" bIns="44450"/>
          <a:lstStyle/>
          <a:p>
            <a:pPr marL="228600" indent="-228600" algn="l">
              <a:lnSpc>
                <a:spcPct val="100000"/>
              </a:lnSpc>
              <a:buSzTx/>
              <a:buFont typeface="Times" pitchFamily="50" charset="0"/>
              <a:buNone/>
            </a:pPr>
            <a:r>
              <a:rPr lang="en-US" sz="2800" b="1" u="sng" dirty="0" smtClean="0">
                <a:solidFill>
                  <a:srgbClr val="333399"/>
                </a:solidFill>
              </a:rPr>
              <a:t>As It is Progressing:</a:t>
            </a:r>
            <a:endParaRPr lang="en-US" sz="2800" b="1" u="sng" dirty="0" smtClean="0">
              <a:solidFill>
                <a:srgbClr val="333399"/>
              </a:solidFill>
            </a:endParaRPr>
          </a:p>
          <a:p>
            <a:pPr marL="228600" indent="-228600" algn="l">
              <a:lnSpc>
                <a:spcPct val="100000"/>
              </a:lnSpc>
              <a:spcBef>
                <a:spcPct val="40000"/>
              </a:spcBef>
              <a:buSzTx/>
              <a:buFont typeface="Times" pitchFamily="50" charset="0"/>
              <a:buChar char="•"/>
            </a:pPr>
            <a:r>
              <a:rPr lang="en-US" sz="2400" b="1" dirty="0" smtClean="0">
                <a:solidFill>
                  <a:srgbClr val="000000"/>
                </a:solidFill>
              </a:rPr>
              <a:t>12 GeV PACs for the </a:t>
            </a:r>
            <a:r>
              <a:rPr lang="en-US" sz="2400" b="1" dirty="0" smtClean="0">
                <a:solidFill>
                  <a:srgbClr val="000000"/>
                </a:solidFill>
              </a:rPr>
              <a:t>first few </a:t>
            </a:r>
            <a:r>
              <a:rPr lang="en-US" sz="2400" b="1" dirty="0" smtClean="0">
                <a:solidFill>
                  <a:srgbClr val="000000"/>
                </a:solidFill>
              </a:rPr>
              <a:t>years </a:t>
            </a:r>
            <a:r>
              <a:rPr lang="en-US" sz="2400" b="1" dirty="0" smtClean="0">
                <a:solidFill>
                  <a:srgbClr val="000000"/>
                </a:solidFill>
              </a:rPr>
              <a:t>were charged to:</a:t>
            </a:r>
            <a:endParaRPr lang="en-US" sz="2400" b="1" dirty="0" smtClean="0">
              <a:solidFill>
                <a:srgbClr val="000000"/>
              </a:solidFill>
            </a:endParaRPr>
          </a:p>
          <a:p>
            <a:pPr marL="571500" lvl="1" indent="-228600" algn="l">
              <a:lnSpc>
                <a:spcPct val="100000"/>
              </a:lnSpc>
              <a:spcBef>
                <a:spcPct val="40000"/>
              </a:spcBef>
              <a:buFont typeface="Times" pitchFamily="50" charset="0"/>
              <a:buChar char="­"/>
            </a:pPr>
            <a:r>
              <a:rPr lang="en-US" sz="2000" dirty="0" smtClean="0">
                <a:solidFill>
                  <a:srgbClr val="000000"/>
                </a:solidFill>
              </a:rPr>
              <a:t>Identify physics “appropriate for the first 5 years of 12 GeV Operations”</a:t>
            </a:r>
          </a:p>
          <a:p>
            <a:pPr marL="571500" lvl="1" indent="-228600" algn="l">
              <a:lnSpc>
                <a:spcPct val="100000"/>
              </a:lnSpc>
              <a:spcBef>
                <a:spcPct val="40000"/>
              </a:spcBef>
              <a:buFont typeface="Times" pitchFamily="50" charset="0"/>
              <a:buChar char="­"/>
            </a:pPr>
            <a:r>
              <a:rPr lang="en-US" sz="2000" dirty="0" smtClean="0">
                <a:solidFill>
                  <a:srgbClr val="000000"/>
                </a:solidFill>
              </a:rPr>
              <a:t>Initially consider only proposals associated with User commitments to the Upgrade Construction (PAC30 and PAC32)</a:t>
            </a:r>
          </a:p>
          <a:p>
            <a:pPr marL="571500" lvl="1" indent="-228600" algn="l">
              <a:lnSpc>
                <a:spcPct val="100000"/>
              </a:lnSpc>
              <a:buFont typeface="Times" pitchFamily="50" charset="0"/>
              <a:buChar char="­"/>
            </a:pPr>
            <a:r>
              <a:rPr lang="en-US" sz="2000" dirty="0" smtClean="0">
                <a:solidFill>
                  <a:srgbClr val="000000"/>
                </a:solidFill>
              </a:rPr>
              <a:t>Consider proposals that include non-base equipment at later </a:t>
            </a:r>
            <a:r>
              <a:rPr lang="en-US" sz="2000" dirty="0" smtClean="0">
                <a:solidFill>
                  <a:srgbClr val="000000"/>
                </a:solidFill>
              </a:rPr>
              <a:t>PACs (PAC 34 and 35)</a:t>
            </a:r>
          </a:p>
          <a:p>
            <a:pPr marL="114300" indent="-228600" algn="l">
              <a:lnSpc>
                <a:spcPct val="100000"/>
              </a:lnSpc>
              <a:buSzPct val="100000"/>
              <a:buFont typeface="Arial" pitchFamily="34" charset="0"/>
              <a:buChar char="•"/>
            </a:pPr>
            <a:r>
              <a:rPr lang="en-US" sz="2400" b="1" dirty="0" smtClean="0">
                <a:solidFill>
                  <a:srgbClr val="000000"/>
                </a:solidFill>
              </a:rPr>
              <a:t>More recently we “raised the bar” for approval</a:t>
            </a:r>
            <a:endParaRPr lang="en-US" sz="2400" b="1" dirty="0" smtClean="0">
              <a:solidFill>
                <a:srgbClr val="000000"/>
              </a:solidFill>
            </a:endParaRPr>
          </a:p>
          <a:p>
            <a:pPr marL="571500" lvl="1" indent="-228600" algn="l">
              <a:lnSpc>
                <a:spcPct val="100000"/>
              </a:lnSpc>
              <a:buFont typeface="Times" pitchFamily="50" charset="0"/>
              <a:buChar char="­"/>
            </a:pPr>
            <a:r>
              <a:rPr lang="en-US" sz="2000" dirty="0" smtClean="0">
                <a:solidFill>
                  <a:srgbClr val="000000"/>
                </a:solidFill>
              </a:rPr>
              <a:t>Starting with PAC34 we charged to PAC to recommend only experiments that would have a scientific priority “in the top half of approved proposals for the first 5 years of 12 GeV operations”</a:t>
            </a:r>
          </a:p>
          <a:p>
            <a:pPr marL="571500" lvl="1" indent="-228600" algn="l">
              <a:lnSpc>
                <a:spcPct val="100000"/>
              </a:lnSpc>
            </a:pPr>
            <a:endParaRPr lang="en-US" sz="2000" dirty="0"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409575" y="201613"/>
            <a:ext cx="7939088" cy="560387"/>
          </a:xfrm>
        </p:spPr>
        <p:txBody>
          <a:bodyPr/>
          <a:lstStyle/>
          <a:p>
            <a:r>
              <a:rPr lang="en-US" dirty="0" smtClean="0"/>
              <a:t>The 12 </a:t>
            </a:r>
            <a:r>
              <a:rPr lang="en-US" dirty="0"/>
              <a:t>GeV </a:t>
            </a:r>
            <a:r>
              <a:rPr lang="en-US" dirty="0" smtClean="0"/>
              <a:t>PAC Process (cont</a:t>
            </a:r>
            <a:r>
              <a:rPr lang="en-US" dirty="0"/>
              <a:t>.)</a:t>
            </a:r>
          </a:p>
        </p:txBody>
      </p:sp>
      <p:sp>
        <p:nvSpPr>
          <p:cNvPr id="1468419" name="Rectangle 3"/>
          <p:cNvSpPr>
            <a:spLocks noChangeArrowheads="1"/>
          </p:cNvSpPr>
          <p:nvPr/>
        </p:nvSpPr>
        <p:spPr bwMode="auto">
          <a:xfrm>
            <a:off x="152400" y="1009650"/>
            <a:ext cx="8839200" cy="5467350"/>
          </a:xfrm>
          <a:prstGeom prst="rect">
            <a:avLst/>
          </a:prstGeom>
          <a:noFill/>
          <a:ln w="12700">
            <a:noFill/>
            <a:miter lim="800000"/>
            <a:headEnd/>
            <a:tailEnd/>
          </a:ln>
          <a:effectLst/>
        </p:spPr>
        <p:txBody>
          <a:bodyPr lIns="90487" tIns="44450" rIns="90487" bIns="44450"/>
          <a:lstStyle/>
          <a:p>
            <a:pPr marL="228600" indent="-228600" algn="l">
              <a:lnSpc>
                <a:spcPct val="100000"/>
              </a:lnSpc>
              <a:buSzTx/>
            </a:pPr>
            <a:r>
              <a:rPr lang="en-US" sz="2400" b="1" u="sng" dirty="0" smtClean="0">
                <a:solidFill>
                  <a:srgbClr val="333399"/>
                </a:solidFill>
              </a:rPr>
              <a:t>The Assignment of Scientific Priorities:</a:t>
            </a:r>
            <a:endParaRPr lang="en-US" sz="2400" b="1" u="sng" dirty="0" smtClean="0">
              <a:solidFill>
                <a:srgbClr val="333399"/>
              </a:solidFill>
            </a:endParaRPr>
          </a:p>
          <a:p>
            <a:pPr marL="228600" indent="-228600" algn="l">
              <a:lnSpc>
                <a:spcPct val="100000"/>
              </a:lnSpc>
              <a:buSzTx/>
              <a:buFont typeface="Times" pitchFamily="50" charset="0"/>
              <a:buChar char="•"/>
            </a:pPr>
            <a:endParaRPr lang="en-US" sz="2400" b="1" dirty="0" smtClean="0">
              <a:solidFill>
                <a:srgbClr val="000000"/>
              </a:solidFill>
            </a:endParaRPr>
          </a:p>
          <a:p>
            <a:pPr marL="228600" indent="-228600" algn="l">
              <a:lnSpc>
                <a:spcPct val="100000"/>
              </a:lnSpc>
              <a:buSzTx/>
              <a:buFont typeface="Times" pitchFamily="50" charset="0"/>
              <a:buChar char="•"/>
            </a:pPr>
            <a:r>
              <a:rPr lang="en-US" sz="2400" b="1" dirty="0" smtClean="0">
                <a:solidFill>
                  <a:srgbClr val="000000"/>
                </a:solidFill>
              </a:rPr>
              <a:t>At PAC35 we began the process of assigning scientific priorities</a:t>
            </a:r>
          </a:p>
          <a:p>
            <a:pPr marL="228600" indent="-228600" algn="l">
              <a:lnSpc>
                <a:spcPct val="100000"/>
              </a:lnSpc>
              <a:buSzTx/>
              <a:buFont typeface="Times" pitchFamily="50" charset="0"/>
              <a:buChar char="•"/>
            </a:pPr>
            <a:r>
              <a:rPr lang="en-US" sz="2400" b="1" dirty="0" smtClean="0">
                <a:solidFill>
                  <a:srgbClr val="000000"/>
                </a:solidFill>
              </a:rPr>
              <a:t>The first step was to organize the approved experiments into six scientific “categories” grouping experiments with similar direct goals to permit a coherent review of the program, element by element</a:t>
            </a:r>
          </a:p>
          <a:p>
            <a:pPr marL="228600" indent="-228600" algn="l">
              <a:lnSpc>
                <a:spcPct val="100000"/>
              </a:lnSpc>
              <a:buSzTx/>
              <a:buFont typeface="Times" pitchFamily="50" charset="0"/>
              <a:buChar char="•"/>
            </a:pPr>
            <a:r>
              <a:rPr lang="en-US" sz="2400" b="1" dirty="0" smtClean="0">
                <a:solidFill>
                  <a:srgbClr val="000000"/>
                </a:solidFill>
              </a:rPr>
              <a:t>Experiments in the first category (“The Transverse structure of the Hadrons”) were prioritized at PAC35</a:t>
            </a:r>
          </a:p>
          <a:p>
            <a:pPr marL="228600" indent="-228600" algn="l">
              <a:lnSpc>
                <a:spcPct val="100000"/>
              </a:lnSpc>
              <a:buSzTx/>
              <a:buFont typeface="Times" pitchFamily="50" charset="0"/>
              <a:buChar char="•"/>
            </a:pPr>
            <a:r>
              <a:rPr lang="en-US" sz="2400" b="1" dirty="0" smtClean="0">
                <a:solidFill>
                  <a:srgbClr val="000000"/>
                </a:solidFill>
              </a:rPr>
              <a:t>Prioritization of experiments in three more categories will be the sole business of PAC36 this summer (notice already out)</a:t>
            </a:r>
            <a:endParaRPr lang="en-US" sz="2400" b="1" dirty="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409575" y="201613"/>
            <a:ext cx="7939088" cy="560387"/>
          </a:xfrm>
        </p:spPr>
        <p:txBody>
          <a:bodyPr/>
          <a:lstStyle/>
          <a:p>
            <a:r>
              <a:rPr lang="en-US" dirty="0" smtClean="0"/>
              <a:t>The 12 </a:t>
            </a:r>
            <a:r>
              <a:rPr lang="en-US" dirty="0"/>
              <a:t>GeV </a:t>
            </a:r>
            <a:r>
              <a:rPr lang="en-US" dirty="0" smtClean="0"/>
              <a:t>PAC Process (cont</a:t>
            </a:r>
            <a:r>
              <a:rPr lang="en-US" dirty="0"/>
              <a:t>.)</a:t>
            </a:r>
          </a:p>
        </p:txBody>
      </p:sp>
      <p:sp>
        <p:nvSpPr>
          <p:cNvPr id="1468419" name="Rectangle 3"/>
          <p:cNvSpPr>
            <a:spLocks noChangeArrowheads="1"/>
          </p:cNvSpPr>
          <p:nvPr/>
        </p:nvSpPr>
        <p:spPr bwMode="auto">
          <a:xfrm>
            <a:off x="152400" y="1009650"/>
            <a:ext cx="8839200" cy="5467350"/>
          </a:xfrm>
          <a:prstGeom prst="rect">
            <a:avLst/>
          </a:prstGeom>
          <a:noFill/>
          <a:ln w="12700">
            <a:noFill/>
            <a:miter lim="800000"/>
            <a:headEnd/>
            <a:tailEnd/>
          </a:ln>
          <a:effectLst/>
        </p:spPr>
        <p:txBody>
          <a:bodyPr lIns="90487" tIns="44450" rIns="90487" bIns="44450"/>
          <a:lstStyle/>
          <a:p>
            <a:pPr marL="228600" indent="-228600" algn="l">
              <a:lnSpc>
                <a:spcPct val="100000"/>
              </a:lnSpc>
              <a:buSzTx/>
            </a:pPr>
            <a:r>
              <a:rPr lang="en-US" sz="2400" b="1" u="sng" dirty="0" smtClean="0">
                <a:solidFill>
                  <a:srgbClr val="333399"/>
                </a:solidFill>
              </a:rPr>
              <a:t>The Assignment of Scientific Priorities (cont.):</a:t>
            </a:r>
            <a:endParaRPr lang="en-US" sz="2400" b="1" u="sng" dirty="0" smtClean="0">
              <a:solidFill>
                <a:srgbClr val="333399"/>
              </a:solidFill>
            </a:endParaRPr>
          </a:p>
          <a:p>
            <a:pPr marL="228600" indent="-228600" algn="l">
              <a:lnSpc>
                <a:spcPct val="100000"/>
              </a:lnSpc>
              <a:buSzTx/>
              <a:buFont typeface="Times" pitchFamily="50" charset="0"/>
              <a:buChar char="•"/>
            </a:pPr>
            <a:endParaRPr lang="en-US" sz="2400" b="1" dirty="0" smtClean="0">
              <a:solidFill>
                <a:srgbClr val="000000"/>
              </a:solidFill>
            </a:endParaRPr>
          </a:p>
          <a:p>
            <a:pPr marL="228600" indent="-228600" algn="l">
              <a:lnSpc>
                <a:spcPct val="100000"/>
              </a:lnSpc>
              <a:buSzTx/>
              <a:buFont typeface="Times" pitchFamily="50" charset="0"/>
              <a:buChar char="•"/>
            </a:pPr>
            <a:r>
              <a:rPr lang="en-US" sz="2400" b="1" dirty="0" smtClean="0">
                <a:solidFill>
                  <a:srgbClr val="000000"/>
                </a:solidFill>
              </a:rPr>
              <a:t>At PAC35, we had experiment collaborations:</a:t>
            </a:r>
          </a:p>
          <a:p>
            <a:pPr marL="685800" lvl="1" indent="-228600" algn="l">
              <a:lnSpc>
                <a:spcPct val="100000"/>
              </a:lnSpc>
              <a:buSzTx/>
              <a:buFont typeface="Times" pitchFamily="50" charset="0"/>
              <a:buChar char="•"/>
            </a:pPr>
            <a:r>
              <a:rPr lang="en-US" sz="2400" b="1" dirty="0" smtClean="0">
                <a:solidFill>
                  <a:srgbClr val="000000"/>
                </a:solidFill>
              </a:rPr>
              <a:t>Provide a written update to their proposal</a:t>
            </a:r>
          </a:p>
          <a:p>
            <a:pPr marL="685800" lvl="1" indent="-228600" algn="l">
              <a:lnSpc>
                <a:spcPct val="100000"/>
              </a:lnSpc>
              <a:buSzTx/>
              <a:buFont typeface="Times" pitchFamily="50" charset="0"/>
              <a:buChar char="•"/>
            </a:pPr>
            <a:r>
              <a:rPr lang="en-US" sz="2400" b="1" dirty="0" smtClean="0">
                <a:solidFill>
                  <a:srgbClr val="000000"/>
                </a:solidFill>
              </a:rPr>
              <a:t>Make a 3 VG presentation to the PAC</a:t>
            </a:r>
          </a:p>
          <a:p>
            <a:pPr marL="685800" lvl="1" indent="-228600" algn="l">
              <a:lnSpc>
                <a:spcPct val="100000"/>
              </a:lnSpc>
              <a:buSzTx/>
              <a:buFont typeface="Times" pitchFamily="50" charset="0"/>
              <a:buChar char="•"/>
            </a:pPr>
            <a:endParaRPr lang="en-US" sz="2400" b="1" dirty="0" smtClean="0">
              <a:solidFill>
                <a:srgbClr val="000000"/>
              </a:solidFill>
            </a:endParaRPr>
          </a:p>
          <a:p>
            <a:pPr marL="228600" indent="-228600" algn="l">
              <a:lnSpc>
                <a:spcPct val="100000"/>
              </a:lnSpc>
              <a:buSzTx/>
              <a:buFont typeface="Times" pitchFamily="50" charset="0"/>
              <a:buChar char="•"/>
            </a:pPr>
            <a:r>
              <a:rPr lang="en-US" sz="2400" b="1" dirty="0" smtClean="0">
                <a:solidFill>
                  <a:srgbClr val="000000"/>
                </a:solidFill>
              </a:rPr>
              <a:t>At PAC36 we are enhancing this process by adding a “</a:t>
            </a:r>
            <a:r>
              <a:rPr lang="en-US" sz="2400" b="1" dirty="0" err="1" smtClean="0">
                <a:solidFill>
                  <a:srgbClr val="000000"/>
                </a:solidFill>
              </a:rPr>
              <a:t>raporteur</a:t>
            </a:r>
            <a:r>
              <a:rPr lang="en-US" sz="2400" b="1" dirty="0" smtClean="0">
                <a:solidFill>
                  <a:srgbClr val="000000"/>
                </a:solidFill>
              </a:rPr>
              <a:t>” who will review the science of the category and the role of each of the approved experiments in advancing that science</a:t>
            </a:r>
            <a:endParaRPr lang="en-US" sz="2400" b="1" dirty="0"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409575" y="201613"/>
            <a:ext cx="7939088" cy="560387"/>
          </a:xfrm>
        </p:spPr>
        <p:txBody>
          <a:bodyPr/>
          <a:lstStyle/>
          <a:p>
            <a:r>
              <a:rPr lang="en-US" dirty="0" smtClean="0"/>
              <a:t>The 12 </a:t>
            </a:r>
            <a:r>
              <a:rPr lang="en-US" dirty="0"/>
              <a:t>GeV </a:t>
            </a:r>
            <a:r>
              <a:rPr lang="en-US" dirty="0" smtClean="0"/>
              <a:t>PAC Process (cont</a:t>
            </a:r>
            <a:r>
              <a:rPr lang="en-US" dirty="0"/>
              <a:t>.)</a:t>
            </a:r>
          </a:p>
        </p:txBody>
      </p:sp>
      <p:sp>
        <p:nvSpPr>
          <p:cNvPr id="1468419" name="Rectangle 3"/>
          <p:cNvSpPr>
            <a:spLocks noChangeArrowheads="1"/>
          </p:cNvSpPr>
          <p:nvPr/>
        </p:nvSpPr>
        <p:spPr bwMode="auto">
          <a:xfrm>
            <a:off x="152400" y="1009650"/>
            <a:ext cx="8839200" cy="5467350"/>
          </a:xfrm>
          <a:prstGeom prst="rect">
            <a:avLst/>
          </a:prstGeom>
          <a:noFill/>
          <a:ln w="12700">
            <a:noFill/>
            <a:miter lim="800000"/>
            <a:headEnd/>
            <a:tailEnd/>
          </a:ln>
          <a:effectLst/>
        </p:spPr>
        <p:txBody>
          <a:bodyPr lIns="90487" tIns="44450" rIns="90487" bIns="44450"/>
          <a:lstStyle/>
          <a:p>
            <a:pPr marL="228600" indent="-228600" algn="l">
              <a:lnSpc>
                <a:spcPct val="100000"/>
              </a:lnSpc>
              <a:buSzTx/>
            </a:pPr>
            <a:r>
              <a:rPr lang="en-US" sz="2400" b="1" u="sng" dirty="0" smtClean="0">
                <a:solidFill>
                  <a:srgbClr val="333399"/>
                </a:solidFill>
              </a:rPr>
              <a:t>Planning the Initial Operation in Each Hall:</a:t>
            </a:r>
            <a:endParaRPr lang="en-US" sz="2400" b="1" u="sng" dirty="0" smtClean="0">
              <a:solidFill>
                <a:srgbClr val="333399"/>
              </a:solidFill>
            </a:endParaRPr>
          </a:p>
          <a:p>
            <a:pPr marL="228600" indent="-228600" algn="l">
              <a:lnSpc>
                <a:spcPct val="100000"/>
              </a:lnSpc>
              <a:buSzTx/>
            </a:pPr>
            <a:endParaRPr lang="en-US" sz="2400" b="1" dirty="0" smtClean="0">
              <a:solidFill>
                <a:srgbClr val="000000"/>
              </a:solidFill>
            </a:endParaRPr>
          </a:p>
          <a:p>
            <a:pPr marL="228600" indent="-228600" algn="l">
              <a:lnSpc>
                <a:spcPct val="100000"/>
              </a:lnSpc>
              <a:buSzTx/>
            </a:pPr>
            <a:r>
              <a:rPr lang="en-US" sz="2400" b="1" dirty="0" smtClean="0">
                <a:solidFill>
                  <a:srgbClr val="000000"/>
                </a:solidFill>
              </a:rPr>
              <a:t>Following the model used for the initial CEBAF program, </a:t>
            </a:r>
            <a:br>
              <a:rPr lang="en-US" sz="2400" b="1" dirty="0" smtClean="0">
                <a:solidFill>
                  <a:srgbClr val="000000"/>
                </a:solidFill>
              </a:rPr>
            </a:br>
            <a:r>
              <a:rPr lang="en-US" sz="2400" b="1" dirty="0" smtClean="0">
                <a:solidFill>
                  <a:srgbClr val="000000"/>
                </a:solidFill>
              </a:rPr>
              <a:t>~2-3 </a:t>
            </a:r>
            <a:r>
              <a:rPr lang="en-US" sz="2400" b="1" dirty="0" smtClean="0">
                <a:solidFill>
                  <a:srgbClr val="000000"/>
                </a:solidFill>
              </a:rPr>
              <a:t>years before the start of 12 GeV operation hall-by-hall</a:t>
            </a:r>
            <a:r>
              <a:rPr lang="en-US" sz="2400" b="1" dirty="0" smtClean="0">
                <a:solidFill>
                  <a:srgbClr val="000000"/>
                </a:solidFill>
              </a:rPr>
              <a:t>:</a:t>
            </a:r>
          </a:p>
          <a:p>
            <a:pPr marL="228600" indent="-228600" algn="l">
              <a:lnSpc>
                <a:spcPct val="100000"/>
              </a:lnSpc>
              <a:buSzTx/>
              <a:buFont typeface="Arial" pitchFamily="34" charset="0"/>
              <a:buChar char="•"/>
            </a:pPr>
            <a:endParaRPr lang="en-US" sz="1200" b="1" dirty="0" smtClean="0">
              <a:solidFill>
                <a:srgbClr val="000000"/>
              </a:solidFill>
            </a:endParaRPr>
          </a:p>
          <a:p>
            <a:pPr marL="290513" indent="-236538" algn="l">
              <a:lnSpc>
                <a:spcPct val="100000"/>
              </a:lnSpc>
              <a:buFont typeface="Arial" pitchFamily="34" charset="0"/>
              <a:buChar char="•"/>
            </a:pPr>
            <a:r>
              <a:rPr lang="en-US" sz="2400" b="1" dirty="0" smtClean="0">
                <a:solidFill>
                  <a:srgbClr val="000000"/>
                </a:solidFill>
              </a:rPr>
              <a:t>Each hall will provide for PAC review and comment (and potential improvement) a “commissioning and early running” plan</a:t>
            </a:r>
          </a:p>
          <a:p>
            <a:pPr marL="290513" indent="-236538" algn="l">
              <a:lnSpc>
                <a:spcPct val="100000"/>
              </a:lnSpc>
              <a:buFont typeface="Arial" pitchFamily="34" charset="0"/>
              <a:buChar char="•"/>
            </a:pPr>
            <a:r>
              <a:rPr lang="en-US" sz="2400" b="1" dirty="0" smtClean="0">
                <a:solidFill>
                  <a:srgbClr val="000000"/>
                </a:solidFill>
              </a:rPr>
              <a:t>It will represent the collaboration’s tradeoff between the best possible science and the realities of commissioning equipment</a:t>
            </a:r>
          </a:p>
          <a:p>
            <a:pPr marL="290513" indent="-236538" algn="l">
              <a:lnSpc>
                <a:spcPct val="100000"/>
              </a:lnSpc>
              <a:buFont typeface="Arial" pitchFamily="34" charset="0"/>
              <a:buChar char="•"/>
            </a:pPr>
            <a:r>
              <a:rPr lang="en-US" sz="2400" b="1" dirty="0" smtClean="0">
                <a:solidFill>
                  <a:srgbClr val="000000"/>
                </a:solidFill>
              </a:rPr>
              <a:t>3 years after the start of physics in each hall, jeopardy will begin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solidFill>
                  <a:srgbClr val="FF0000"/>
                </a:solidFill>
                <a:ea typeface="ＭＳ Ｐゴシック" pitchFamily="34" charset="-128"/>
                <a:cs typeface="Arial" charset="0"/>
              </a:rPr>
              <a:t>12 GeV Science Categories</a:t>
            </a:r>
          </a:p>
        </p:txBody>
      </p:sp>
      <p:sp>
        <p:nvSpPr>
          <p:cNvPr id="3" name="Content Placeholder 2"/>
          <p:cNvSpPr>
            <a:spLocks noGrp="1"/>
          </p:cNvSpPr>
          <p:nvPr>
            <p:ph idx="1"/>
          </p:nvPr>
        </p:nvSpPr>
        <p:spPr>
          <a:xfrm>
            <a:off x="76200" y="1524000"/>
            <a:ext cx="9372600" cy="4525963"/>
          </a:xfrm>
        </p:spPr>
        <p:txBody>
          <a:bodyPr/>
          <a:lstStyle/>
          <a:p>
            <a:pPr>
              <a:buFont typeface="Arial" pitchFamily="34" charset="0"/>
              <a:buChar char="•"/>
              <a:tabLst>
                <a:tab pos="171450" algn="l"/>
              </a:tabLst>
              <a:defRPr/>
            </a:pPr>
            <a:r>
              <a:rPr lang="en-US" sz="2000" b="1" dirty="0" smtClean="0">
                <a:ea typeface="+mj-ea"/>
                <a:cs typeface="Arial" pitchFamily="34" charset="0"/>
              </a:rPr>
              <a:t>The </a:t>
            </a:r>
            <a:r>
              <a:rPr lang="en-US" sz="2000" b="1" dirty="0" err="1" smtClean="0">
                <a:ea typeface="+mj-ea"/>
                <a:cs typeface="Arial" pitchFamily="34" charset="0"/>
              </a:rPr>
              <a:t>Hadron</a:t>
            </a:r>
            <a:r>
              <a:rPr lang="en-US" sz="2000" b="1" dirty="0" smtClean="0">
                <a:ea typeface="+mj-ea"/>
                <a:cs typeface="Arial" pitchFamily="34" charset="0"/>
              </a:rPr>
              <a:t> spectra as probes of QCD</a:t>
            </a:r>
            <a:br>
              <a:rPr lang="en-US" sz="2000" b="1" dirty="0" smtClean="0">
                <a:ea typeface="+mj-ea"/>
                <a:cs typeface="Arial" pitchFamily="34" charset="0"/>
              </a:rPr>
            </a:br>
            <a:r>
              <a:rPr lang="en-US" sz="1600" b="1" dirty="0" smtClean="0">
                <a:ea typeface="+mj-ea"/>
                <a:cs typeface="Arial" pitchFamily="34" charset="0"/>
              </a:rPr>
              <a:t>(</a:t>
            </a:r>
            <a:r>
              <a:rPr lang="en-US" sz="1600" b="1" dirty="0" err="1" smtClean="0">
                <a:ea typeface="+mj-ea"/>
                <a:cs typeface="Arial" pitchFamily="34" charset="0"/>
              </a:rPr>
              <a:t>GluEx</a:t>
            </a:r>
            <a:r>
              <a:rPr lang="en-US" sz="1600" b="1" dirty="0" smtClean="0">
                <a:ea typeface="+mj-ea"/>
                <a:cs typeface="Arial" pitchFamily="34" charset="0"/>
              </a:rPr>
              <a:t> and heavy baryon and meson spectroscopy)</a:t>
            </a:r>
          </a:p>
          <a:p>
            <a:pPr>
              <a:buFont typeface="Arial" pitchFamily="34" charset="0"/>
              <a:buChar char="•"/>
              <a:tabLst>
                <a:tab pos="171450" algn="l"/>
              </a:tabLst>
              <a:defRPr/>
            </a:pPr>
            <a:endParaRPr lang="en-US" sz="800" b="1" dirty="0" smtClean="0">
              <a:ea typeface="+mj-ea"/>
              <a:cs typeface="Arial" pitchFamily="34" charset="0"/>
            </a:endParaRPr>
          </a:p>
          <a:p>
            <a:pPr>
              <a:buFont typeface="Arial" pitchFamily="34" charset="0"/>
              <a:buChar char="•"/>
              <a:tabLst>
                <a:tab pos="171450" algn="l"/>
              </a:tabLst>
              <a:defRPr/>
            </a:pPr>
            <a:r>
              <a:rPr lang="en-US" sz="2000" b="1" dirty="0" smtClean="0">
                <a:cs typeface="Arial" pitchFamily="34" charset="0"/>
              </a:rPr>
              <a:t>The transverse structure of the hadrons </a:t>
            </a:r>
            <a:br>
              <a:rPr lang="en-US" sz="2000" b="1" dirty="0" smtClean="0">
                <a:cs typeface="Arial" pitchFamily="34" charset="0"/>
              </a:rPr>
            </a:br>
            <a:r>
              <a:rPr lang="en-US" sz="1600" b="1" dirty="0" smtClean="0">
                <a:ea typeface="+mj-ea"/>
                <a:cs typeface="Arial" pitchFamily="34" charset="0"/>
              </a:rPr>
              <a:t>(Elastic and transition Form Factors)</a:t>
            </a:r>
          </a:p>
          <a:p>
            <a:pPr>
              <a:buFont typeface="Arial" pitchFamily="34" charset="0"/>
              <a:buChar char="•"/>
              <a:tabLst>
                <a:tab pos="171450" algn="l"/>
              </a:tabLst>
              <a:defRPr/>
            </a:pPr>
            <a:endParaRPr lang="en-US" sz="800" b="1" dirty="0" smtClean="0">
              <a:ea typeface="+mj-ea"/>
              <a:cs typeface="Arial" pitchFamily="34" charset="0"/>
            </a:endParaRPr>
          </a:p>
          <a:p>
            <a:pPr>
              <a:buFont typeface="Arial" pitchFamily="34" charset="0"/>
              <a:buChar char="•"/>
              <a:tabLst>
                <a:tab pos="171450" algn="l"/>
              </a:tabLst>
              <a:defRPr/>
            </a:pPr>
            <a:r>
              <a:rPr lang="en-US" sz="2000" b="1" dirty="0" smtClean="0">
                <a:ea typeface="+mj-ea"/>
                <a:cs typeface="Arial" pitchFamily="34" charset="0"/>
              </a:rPr>
              <a:t>The longitudinal structure of the hadrons </a:t>
            </a:r>
            <a:br>
              <a:rPr lang="en-US" sz="2000" b="1" dirty="0" smtClean="0">
                <a:ea typeface="+mj-ea"/>
                <a:cs typeface="Arial" pitchFamily="34" charset="0"/>
              </a:rPr>
            </a:br>
            <a:r>
              <a:rPr lang="en-US" sz="1600" b="1" dirty="0" smtClean="0">
                <a:ea typeface="+mj-ea"/>
                <a:cs typeface="Arial" pitchFamily="34" charset="0"/>
              </a:rPr>
              <a:t>(</a:t>
            </a:r>
            <a:r>
              <a:rPr lang="en-US" sz="1600" b="1" dirty="0" err="1" smtClean="0">
                <a:ea typeface="+mj-ea"/>
                <a:cs typeface="Arial" pitchFamily="34" charset="0"/>
              </a:rPr>
              <a:t>Unpolarized</a:t>
            </a:r>
            <a:r>
              <a:rPr lang="en-US" sz="1600" b="1" dirty="0" smtClean="0">
                <a:ea typeface="+mj-ea"/>
                <a:cs typeface="Arial" pitchFamily="34" charset="0"/>
              </a:rPr>
              <a:t> and polarized </a:t>
            </a:r>
            <a:r>
              <a:rPr lang="en-US" sz="1600" b="1" dirty="0" err="1" smtClean="0">
                <a:ea typeface="+mj-ea"/>
                <a:cs typeface="Arial" pitchFamily="34" charset="0"/>
              </a:rPr>
              <a:t>parton</a:t>
            </a:r>
            <a:r>
              <a:rPr lang="en-US" sz="1600" b="1" dirty="0" smtClean="0">
                <a:ea typeface="+mj-ea"/>
                <a:cs typeface="Arial" pitchFamily="34" charset="0"/>
              </a:rPr>
              <a:t> distribution functions)</a:t>
            </a:r>
          </a:p>
          <a:p>
            <a:pPr>
              <a:buFont typeface="Arial" pitchFamily="34" charset="0"/>
              <a:buChar char="•"/>
              <a:tabLst>
                <a:tab pos="171450" algn="l"/>
              </a:tabLst>
              <a:defRPr/>
            </a:pPr>
            <a:endParaRPr lang="en-US" sz="800" b="1" dirty="0" smtClean="0">
              <a:ea typeface="+mj-ea"/>
              <a:cs typeface="Arial" pitchFamily="34" charset="0"/>
            </a:endParaRPr>
          </a:p>
          <a:p>
            <a:pPr>
              <a:buFont typeface="Arial" pitchFamily="34" charset="0"/>
              <a:buChar char="•"/>
              <a:tabLst>
                <a:tab pos="171450" algn="l"/>
              </a:tabLst>
              <a:defRPr/>
            </a:pPr>
            <a:r>
              <a:rPr lang="en-US" sz="2000" b="1" dirty="0" smtClean="0">
                <a:ea typeface="+mj-ea"/>
                <a:cs typeface="Arial" pitchFamily="34" charset="0"/>
              </a:rPr>
              <a:t>The 3D structure of the hadrons</a:t>
            </a:r>
            <a:br>
              <a:rPr lang="en-US" sz="2000" b="1" dirty="0" smtClean="0">
                <a:ea typeface="+mj-ea"/>
                <a:cs typeface="Arial" pitchFamily="34" charset="0"/>
              </a:rPr>
            </a:br>
            <a:r>
              <a:rPr lang="en-US" sz="1600" b="1" dirty="0" smtClean="0">
                <a:ea typeface="+mj-ea"/>
                <a:cs typeface="Arial" pitchFamily="34" charset="0"/>
              </a:rPr>
              <a:t>(Generalized Parton Distributions and Transverse Momentum Distributions)</a:t>
            </a:r>
          </a:p>
          <a:p>
            <a:pPr>
              <a:buFont typeface="Arial" pitchFamily="34" charset="0"/>
              <a:buChar char="•"/>
              <a:tabLst>
                <a:tab pos="171450" algn="l"/>
              </a:tabLst>
              <a:defRPr/>
            </a:pPr>
            <a:endParaRPr lang="en-US" sz="800" b="1" dirty="0" smtClean="0">
              <a:ea typeface="+mj-ea"/>
              <a:cs typeface="Arial" pitchFamily="34" charset="0"/>
            </a:endParaRPr>
          </a:p>
          <a:p>
            <a:pPr>
              <a:buFont typeface="Arial" pitchFamily="34" charset="0"/>
              <a:buChar char="•"/>
              <a:tabLst>
                <a:tab pos="171450" algn="l"/>
              </a:tabLst>
              <a:defRPr/>
            </a:pPr>
            <a:r>
              <a:rPr lang="en-US" sz="2000" b="1" dirty="0" smtClean="0">
                <a:ea typeface="+mj-ea"/>
                <a:cs typeface="Arial" pitchFamily="34" charset="0"/>
              </a:rPr>
              <a:t>Hadrons and cold nuclear matter</a:t>
            </a:r>
            <a:br>
              <a:rPr lang="en-US" sz="2000" b="1" dirty="0" smtClean="0">
                <a:ea typeface="+mj-ea"/>
                <a:cs typeface="Arial" pitchFamily="34" charset="0"/>
              </a:rPr>
            </a:br>
            <a:r>
              <a:rPr lang="en-US" sz="1600" b="1" dirty="0" smtClean="0">
                <a:ea typeface="+mj-ea"/>
                <a:cs typeface="Arial" pitchFamily="34" charset="0"/>
              </a:rPr>
              <a:t>(Medium modification of the nucleons, quark </a:t>
            </a:r>
            <a:r>
              <a:rPr lang="en-US" sz="1600" b="1" dirty="0" err="1" smtClean="0">
                <a:ea typeface="+mj-ea"/>
                <a:cs typeface="Arial" pitchFamily="34" charset="0"/>
              </a:rPr>
              <a:t>hadronization</a:t>
            </a:r>
            <a:r>
              <a:rPr lang="en-US" sz="1600" b="1" dirty="0" smtClean="0">
                <a:ea typeface="+mj-ea"/>
                <a:cs typeface="Arial" pitchFamily="34" charset="0"/>
              </a:rPr>
              <a:t>, N-N correlations,  </a:t>
            </a:r>
            <a:br>
              <a:rPr lang="en-US" sz="1600" b="1" dirty="0" smtClean="0">
                <a:ea typeface="+mj-ea"/>
                <a:cs typeface="Arial" pitchFamily="34" charset="0"/>
              </a:rPr>
            </a:br>
            <a:r>
              <a:rPr lang="en-US" sz="1600" b="1" dirty="0" err="1" smtClean="0">
                <a:ea typeface="+mj-ea"/>
                <a:cs typeface="Arial" pitchFamily="34" charset="0"/>
              </a:rPr>
              <a:t>hypernuclear</a:t>
            </a:r>
            <a:r>
              <a:rPr lang="en-US" sz="1600" b="1" dirty="0" smtClean="0">
                <a:ea typeface="+mj-ea"/>
                <a:cs typeface="Arial" pitchFamily="34" charset="0"/>
              </a:rPr>
              <a:t> spectroscopy, few-body experiments)</a:t>
            </a:r>
          </a:p>
          <a:p>
            <a:pPr>
              <a:buFont typeface="Arial" pitchFamily="34" charset="0"/>
              <a:buChar char="•"/>
              <a:tabLst>
                <a:tab pos="171450" algn="l"/>
              </a:tabLst>
              <a:defRPr/>
            </a:pPr>
            <a:endParaRPr lang="en-US" sz="800" b="1" dirty="0" smtClean="0">
              <a:ea typeface="+mj-ea"/>
              <a:cs typeface="Arial" pitchFamily="34" charset="0"/>
            </a:endParaRPr>
          </a:p>
          <a:p>
            <a:pPr>
              <a:buFont typeface="Arial" pitchFamily="34" charset="0"/>
              <a:buChar char="•"/>
              <a:tabLst>
                <a:tab pos="171450" algn="l"/>
              </a:tabLst>
              <a:defRPr/>
            </a:pPr>
            <a:r>
              <a:rPr lang="en-US" sz="2000" b="1" dirty="0" smtClean="0">
                <a:ea typeface="+mj-ea"/>
                <a:cs typeface="Arial" pitchFamily="34" charset="0"/>
              </a:rPr>
              <a:t>Low-energy tests of the Standard Model and Fundamental  Symmetries</a:t>
            </a:r>
            <a:br>
              <a:rPr lang="en-US" sz="2000" b="1" dirty="0" smtClean="0">
                <a:ea typeface="+mj-ea"/>
                <a:cs typeface="Arial" pitchFamily="34" charset="0"/>
              </a:rPr>
            </a:br>
            <a:r>
              <a:rPr lang="en-US" sz="1600" b="1" dirty="0" smtClean="0">
                <a:ea typeface="+mj-ea"/>
                <a:cs typeface="Arial" pitchFamily="34" charset="0"/>
              </a:rPr>
              <a:t>(</a:t>
            </a:r>
            <a:r>
              <a:rPr lang="en-US" sz="1600" b="1" dirty="0" err="1" smtClean="0">
                <a:ea typeface="+mj-ea"/>
                <a:cs typeface="Arial" pitchFamily="34" charset="0"/>
              </a:rPr>
              <a:t>Møller</a:t>
            </a:r>
            <a:r>
              <a:rPr lang="en-US" sz="1600" b="1" dirty="0" smtClean="0">
                <a:ea typeface="+mj-ea"/>
                <a:cs typeface="Arial" pitchFamily="34" charset="0"/>
              </a:rPr>
              <a:t>, PVDIS, PRIMEX,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Key</a:t>
            </a:r>
            <a:endParaRPr lang="en-US" dirty="0"/>
          </a:p>
        </p:txBody>
      </p:sp>
      <p:graphicFrame>
        <p:nvGraphicFramePr>
          <p:cNvPr id="4" name="Table 3"/>
          <p:cNvGraphicFramePr>
            <a:graphicFrameLocks noGrp="1"/>
          </p:cNvGraphicFramePr>
          <p:nvPr/>
        </p:nvGraphicFramePr>
        <p:xfrm>
          <a:off x="457200" y="1397000"/>
          <a:ext cx="8382000" cy="358648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r>
                        <a:rPr lang="en-US" dirty="0" smtClean="0"/>
                        <a:t>Column</a:t>
                      </a:r>
                      <a:endParaRPr lang="en-US" dirty="0"/>
                    </a:p>
                  </a:txBody>
                  <a:tcPr/>
                </a:tc>
                <a:tc>
                  <a:txBody>
                    <a:bodyPr/>
                    <a:lstStyle/>
                    <a:p>
                      <a:r>
                        <a:rPr lang="en-US" dirty="0" smtClean="0"/>
                        <a:t>Color/Symbol</a:t>
                      </a:r>
                      <a:endParaRPr lang="en-US" dirty="0"/>
                    </a:p>
                  </a:txBody>
                  <a:tcPr/>
                </a:tc>
                <a:tc>
                  <a:txBody>
                    <a:bodyPr/>
                    <a:lstStyle/>
                    <a:p>
                      <a:r>
                        <a:rPr lang="en-US" dirty="0" smtClean="0"/>
                        <a:t>Meaning</a:t>
                      </a:r>
                      <a:endParaRPr lang="en-US" dirty="0"/>
                    </a:p>
                  </a:txBody>
                  <a:tcPr/>
                </a:tc>
                <a:tc>
                  <a:txBody>
                    <a:bodyPr/>
                    <a:lstStyle/>
                    <a:p>
                      <a:r>
                        <a:rPr lang="en-US" dirty="0" smtClean="0"/>
                        <a:t>Notes</a:t>
                      </a:r>
                      <a:endParaRPr lang="en-US" dirty="0"/>
                    </a:p>
                  </a:txBody>
                  <a:tcPr/>
                </a:tc>
              </a:tr>
              <a:tr h="370840">
                <a:tc>
                  <a:txBody>
                    <a:bodyPr/>
                    <a:lstStyle/>
                    <a:p>
                      <a:r>
                        <a:rPr lang="en-US" dirty="0" smtClean="0"/>
                        <a:t>Rating</a:t>
                      </a:r>
                      <a:endParaRPr lang="en-US" dirty="0"/>
                    </a:p>
                  </a:txBody>
                  <a:tcPr/>
                </a:tc>
                <a:tc>
                  <a:txBody>
                    <a:bodyPr/>
                    <a:lstStyle/>
                    <a:p>
                      <a:r>
                        <a:rPr lang="en-US" dirty="0" smtClean="0"/>
                        <a:t>Blank</a:t>
                      </a:r>
                      <a:endParaRPr lang="en-US" dirty="0"/>
                    </a:p>
                  </a:txBody>
                  <a:tcPr/>
                </a:tc>
                <a:tc>
                  <a:txBody>
                    <a:bodyPr/>
                    <a:lstStyle/>
                    <a:p>
                      <a:r>
                        <a:rPr lang="en-US" dirty="0" smtClean="0"/>
                        <a:t>TBD by</a:t>
                      </a:r>
                      <a:r>
                        <a:rPr lang="en-US" baseline="0" dirty="0" smtClean="0"/>
                        <a:t> PAC</a:t>
                      </a:r>
                      <a:endParaRPr lang="en-US" dirty="0"/>
                    </a:p>
                  </a:txBody>
                  <a:tcPr/>
                </a:tc>
                <a:tc>
                  <a:txBody>
                    <a:bodyPr/>
                    <a:lstStyle/>
                    <a:p>
                      <a:endParaRPr lang="en-US" dirty="0"/>
                    </a:p>
                  </a:txBody>
                  <a:tcPr/>
                </a:tc>
              </a:tr>
              <a:tr h="370840">
                <a:tc>
                  <a:txBody>
                    <a:bodyPr/>
                    <a:lstStyle/>
                    <a:p>
                      <a:r>
                        <a:rPr lang="en-US" dirty="0" smtClean="0"/>
                        <a:t>Days Awarded</a:t>
                      </a:r>
                      <a:endParaRPr lang="en-US" dirty="0"/>
                    </a:p>
                  </a:txBody>
                  <a:tcPr/>
                </a:tc>
                <a:tc>
                  <a:txBody>
                    <a:bodyPr/>
                    <a:lstStyle/>
                    <a:p>
                      <a:r>
                        <a:rPr lang="en-US" dirty="0" smtClean="0"/>
                        <a:t>Black</a:t>
                      </a:r>
                    </a:p>
                    <a:p>
                      <a:endParaRPr lang="en-US" dirty="0" smtClean="0"/>
                    </a:p>
                    <a:p>
                      <a:r>
                        <a:rPr lang="en-US" dirty="0" smtClean="0">
                          <a:solidFill>
                            <a:srgbClr val="0000FF"/>
                          </a:solidFill>
                        </a:rPr>
                        <a:t>(Blue)</a:t>
                      </a:r>
                      <a:endParaRPr lang="en-US" dirty="0"/>
                    </a:p>
                  </a:txBody>
                  <a:tcPr/>
                </a:tc>
                <a:tc>
                  <a:txBody>
                    <a:bodyPr/>
                    <a:lstStyle/>
                    <a:p>
                      <a:r>
                        <a:rPr lang="en-US" sz="1800" kern="1200" dirty="0" smtClean="0">
                          <a:solidFill>
                            <a:schemeClr val="tx1"/>
                          </a:solidFill>
                          <a:latin typeface="+mn-lt"/>
                          <a:ea typeface="+mn-ea"/>
                          <a:cs typeface="+mn-cs"/>
                        </a:rPr>
                        <a:t>PAC Approved </a:t>
                      </a:r>
                    </a:p>
                    <a:p>
                      <a:endParaRPr lang="en-US" sz="1800" kern="1200" dirty="0" smtClean="0">
                        <a:solidFill>
                          <a:srgbClr val="0000FF"/>
                        </a:solidFill>
                        <a:latin typeface="+mn-lt"/>
                        <a:ea typeface="+mn-ea"/>
                        <a:cs typeface="+mn-cs"/>
                      </a:endParaRPr>
                    </a:p>
                    <a:p>
                      <a:r>
                        <a:rPr lang="en-US" sz="1800" kern="1200" dirty="0" smtClean="0">
                          <a:solidFill>
                            <a:srgbClr val="0000FF"/>
                          </a:solidFill>
                          <a:latin typeface="+mn-lt"/>
                          <a:ea typeface="+mn-ea"/>
                          <a:cs typeface="+mn-cs"/>
                        </a:rPr>
                        <a:t>Proposal Request</a:t>
                      </a:r>
                    </a:p>
                  </a:txBody>
                  <a:tcPr/>
                </a:tc>
                <a:tc>
                  <a:txBody>
                    <a:bodyPr/>
                    <a:lstStyle/>
                    <a:p>
                      <a:endParaRPr lang="en-US" dirty="0" smtClean="0"/>
                    </a:p>
                    <a:p>
                      <a:endParaRPr lang="en-US" dirty="0" smtClean="0"/>
                    </a:p>
                    <a:p>
                      <a:r>
                        <a:rPr lang="en-US" sz="1800" kern="1200" dirty="0" smtClean="0">
                          <a:solidFill>
                            <a:srgbClr val="0000FF"/>
                          </a:solidFill>
                          <a:latin typeface="+mn-lt"/>
                          <a:ea typeface="+mn-ea"/>
                          <a:cs typeface="+mn-cs"/>
                        </a:rPr>
                        <a:t>To be confirmed or adjusted by PAC at Rating</a:t>
                      </a:r>
                    </a:p>
                  </a:txBody>
                  <a:tcPr/>
                </a:tc>
              </a:tr>
              <a:tr h="370840">
                <a:tc>
                  <a:txBody>
                    <a:bodyPr/>
                    <a:lstStyle/>
                    <a:p>
                      <a:r>
                        <a:rPr lang="en-US" dirty="0" smtClean="0"/>
                        <a:t>Spokesperson(s)</a:t>
                      </a:r>
                      <a:endParaRPr lang="en-US" dirty="0"/>
                    </a:p>
                  </a:txBody>
                  <a:tcPr/>
                </a:tc>
                <a:tc>
                  <a:txBody>
                    <a:bodyPr/>
                    <a:lstStyle/>
                    <a:p>
                      <a:r>
                        <a:rPr lang="en-US" i="1" dirty="0" smtClean="0"/>
                        <a:t>Name in italics</a:t>
                      </a:r>
                      <a:endParaRPr lang="en-US" i="1" dirty="0"/>
                    </a:p>
                  </a:txBody>
                  <a:tcPr/>
                </a:tc>
                <a:tc>
                  <a:txBody>
                    <a:bodyPr/>
                    <a:lstStyle/>
                    <a:p>
                      <a:r>
                        <a:rPr lang="en-US" i="1" dirty="0" smtClean="0"/>
                        <a:t>Corresponding Spokesperson</a:t>
                      </a:r>
                      <a:endParaRPr lang="en-US" i="1"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46125"/>
          </a:xfrm>
        </p:spPr>
        <p:txBody>
          <a:bodyPr/>
          <a:lstStyle/>
          <a:p>
            <a:r>
              <a:rPr lang="en-US" sz="2800" smtClean="0"/>
              <a:t>The Hadron spectra as probes of QCD</a:t>
            </a:r>
            <a:br>
              <a:rPr lang="en-US" sz="2800" smtClean="0"/>
            </a:br>
            <a:r>
              <a:rPr lang="en-US" sz="1800" smtClean="0"/>
              <a:t>(GluEx and heavy baryon and meson spectroscopy)</a:t>
            </a:r>
          </a:p>
        </p:txBody>
      </p:sp>
      <p:graphicFrame>
        <p:nvGraphicFramePr>
          <p:cNvPr id="34396" name="Group 604"/>
          <p:cNvGraphicFramePr>
            <a:graphicFrameLocks noGrp="1"/>
          </p:cNvGraphicFramePr>
          <p:nvPr/>
        </p:nvGraphicFramePr>
        <p:xfrm>
          <a:off x="76200" y="1392238"/>
          <a:ext cx="8991600" cy="1404620"/>
        </p:xfrm>
        <a:graphic>
          <a:graphicData uri="http://schemas.openxmlformats.org/drawingml/2006/table">
            <a:tbl>
              <a:tblPr bandRow="1"/>
              <a:tblGrid>
                <a:gridCol w="1151975"/>
                <a:gridCol w="4486825"/>
                <a:gridCol w="12192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algn="ctr" defTabSz="914400" rtl="0" eaLnBrk="1" fontAlgn="ctr" latinLnBrk="0" hangingPunct="1">
                        <a:lnSpc>
                          <a:spcPts val="1575"/>
                        </a:lnSpc>
                        <a:spcBef>
                          <a:spcPts val="0"/>
                        </a:spcBef>
                        <a:spcAft>
                          <a:spcPts val="0"/>
                        </a:spcAft>
                      </a:pPr>
                      <a:r>
                        <a:rPr lang="en-US" sz="1400" b="1" i="0" u="none" strike="noStrike" kern="1200" dirty="0">
                          <a:solidFill>
                            <a:schemeClr val="tx1"/>
                          </a:solidFill>
                          <a:latin typeface="Arial"/>
                          <a:ea typeface="+mn-ea"/>
                          <a:cs typeface="+mn-cs"/>
                        </a:rPr>
                        <a:t>12-06-102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ctr" latinLnBrk="0" hangingPunct="1">
                        <a:lnSpc>
                          <a:spcPts val="1575"/>
                        </a:lnSpc>
                        <a:spcBef>
                          <a:spcPts val="0"/>
                        </a:spcBef>
                        <a:spcAft>
                          <a:spcPts val="0"/>
                        </a:spcAft>
                        <a:buClrTx/>
                        <a:buSzTx/>
                        <a:buFontTx/>
                        <a:buNone/>
                        <a:tabLst/>
                        <a:defRPr/>
                      </a:pPr>
                      <a:r>
                        <a:rPr lang="en-US" sz="1400" b="1" i="0" u="none" strike="noStrike" kern="1200" dirty="0" smtClean="0">
                          <a:solidFill>
                            <a:schemeClr val="tx1"/>
                          </a:solidFill>
                          <a:latin typeface="Arial"/>
                          <a:ea typeface="+mn-ea"/>
                          <a:cs typeface="+mn-cs"/>
                        </a:rPr>
                        <a:t>Mapping the Spectrum of Light Quark Mesons and </a:t>
                      </a:r>
                      <a:r>
                        <a:rPr lang="en-US" sz="1400" b="1" i="0" u="none" strike="noStrike" kern="1200" dirty="0" err="1" smtClean="0">
                          <a:solidFill>
                            <a:schemeClr val="tx1"/>
                          </a:solidFill>
                          <a:latin typeface="Arial"/>
                          <a:ea typeface="+mn-ea"/>
                          <a:cs typeface="+mn-cs"/>
                        </a:rPr>
                        <a:t>Gluonic</a:t>
                      </a:r>
                      <a:r>
                        <a:rPr lang="en-US" sz="1400" b="1" i="0" u="none" strike="noStrike" kern="1200" dirty="0" smtClean="0">
                          <a:solidFill>
                            <a:schemeClr val="tx1"/>
                          </a:solidFill>
                          <a:latin typeface="Arial"/>
                          <a:ea typeface="+mn-ea"/>
                          <a:cs typeface="+mn-cs"/>
                        </a:rPr>
                        <a:t> Excitations with Linearly Polarized Photons</a:t>
                      </a:r>
                      <a:endParaRPr lang="en-US" sz="1400" b="1" i="0" u="none" strike="noStrike" kern="1200" dirty="0">
                        <a:solidFill>
                          <a:schemeClr val="tx1"/>
                        </a:solidFill>
                        <a:latin typeface="Arial"/>
                        <a:ea typeface="+mn-ea"/>
                        <a:cs typeface="+mn-cs"/>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ctr" latinLnBrk="0" hangingPunct="1">
                        <a:lnSpc>
                          <a:spcPts val="1575"/>
                        </a:lnSpc>
                        <a:spcBef>
                          <a:spcPts val="0"/>
                        </a:spcBef>
                        <a:spcAft>
                          <a:spcPts val="0"/>
                        </a:spcAft>
                        <a:buClrTx/>
                        <a:buSzTx/>
                        <a:buFontTx/>
                        <a:buNone/>
                        <a:tabLst/>
                        <a:defRPr/>
                      </a:pPr>
                      <a:r>
                        <a:rPr lang="de-DE" sz="1400" b="1" i="1" u="none" strike="noStrike" kern="1200" dirty="0" smtClean="0">
                          <a:solidFill>
                            <a:schemeClr val="tx1"/>
                          </a:solidFill>
                          <a:latin typeface="Arial"/>
                          <a:ea typeface="+mn-ea"/>
                          <a:cs typeface="+mn-cs"/>
                        </a:rPr>
                        <a:t>C. Meyer</a:t>
                      </a:r>
                    </a:p>
                    <a:p>
                      <a:pPr marL="0" marR="0" indent="0" algn="l" defTabSz="914400" rtl="0" eaLnBrk="1" fontAlgn="ctr" latinLnBrk="0" hangingPunct="1">
                        <a:lnSpc>
                          <a:spcPts val="1575"/>
                        </a:lnSpc>
                        <a:spcBef>
                          <a:spcPts val="0"/>
                        </a:spcBef>
                        <a:spcAft>
                          <a:spcPts val="0"/>
                        </a:spcAft>
                        <a:buClrTx/>
                        <a:buSzTx/>
                        <a:buFontTx/>
                        <a:buNone/>
                        <a:tabLst/>
                        <a:defRPr/>
                      </a:pPr>
                      <a:r>
                        <a:rPr lang="de-DE" sz="1400" b="1" i="0" u="none" strike="noStrike" kern="1200" dirty="0" smtClean="0">
                          <a:solidFill>
                            <a:schemeClr val="tx1"/>
                          </a:solidFill>
                          <a:latin typeface="Arial"/>
                          <a:ea typeface="+mn-ea"/>
                          <a:cs typeface="+mn-cs"/>
                        </a:rPr>
                        <a:t>G. Lolos</a:t>
                      </a:r>
                      <a:endParaRPr lang="en-US" sz="1400" b="1" i="0" u="none" strike="noStrike" kern="1200" dirty="0">
                        <a:solidFill>
                          <a:schemeClr val="tx1"/>
                        </a:solidFill>
                        <a:latin typeface="Arial"/>
                        <a:ea typeface="+mn-ea"/>
                        <a:cs typeface="+mn-cs"/>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914400" rtl="0" eaLnBrk="1" fontAlgn="ctr" latinLnBrk="0" hangingPunct="1">
                        <a:lnSpc>
                          <a:spcPts val="1575"/>
                        </a:lnSpc>
                        <a:spcBef>
                          <a:spcPts val="0"/>
                        </a:spcBef>
                        <a:spcAft>
                          <a:spcPts val="0"/>
                        </a:spcAft>
                      </a:pPr>
                      <a:r>
                        <a:rPr lang="en-US" sz="1400" b="1" i="0" u="none" strike="noStrike" kern="1200" dirty="0" smtClean="0">
                          <a:solidFill>
                            <a:schemeClr val="tx1"/>
                          </a:solidFill>
                          <a:latin typeface="Arial"/>
                          <a:ea typeface="+mn-ea"/>
                          <a:cs typeface="+mn-cs"/>
                        </a:rPr>
                        <a:t>D</a:t>
                      </a:r>
                      <a:endParaRPr lang="en-US" sz="1400" b="1" i="0" u="none" strike="noStrike" kern="1200" dirty="0">
                        <a:solidFill>
                          <a:schemeClr val="tx1"/>
                        </a:solidFill>
                        <a:latin typeface="Arial"/>
                        <a:ea typeface="+mn-ea"/>
                        <a:cs typeface="+mn-cs"/>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914400" rtl="0" eaLnBrk="1" fontAlgn="ctr" latinLnBrk="0" hangingPunct="1">
                        <a:lnSpc>
                          <a:spcPts val="1575"/>
                        </a:lnSpc>
                        <a:spcBef>
                          <a:spcPts val="0"/>
                        </a:spcBef>
                        <a:spcAft>
                          <a:spcPts val="0"/>
                        </a:spcAft>
                      </a:pPr>
                      <a:endParaRPr lang="en-US" sz="1400" b="1" i="0" u="none" strike="noStrike" kern="1200" dirty="0">
                        <a:solidFill>
                          <a:schemeClr val="tx1"/>
                        </a:solidFill>
                        <a:latin typeface="Arial"/>
                        <a:ea typeface="+mn-ea"/>
                        <a:cs typeface="+mn-cs"/>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defTabSz="914400" rtl="0" eaLnBrk="1" fontAlgn="ctr" latinLnBrk="0" hangingPunct="1">
                        <a:lnSpc>
                          <a:spcPts val="1575"/>
                        </a:lnSpc>
                        <a:spcBef>
                          <a:spcPts val="0"/>
                        </a:spcBef>
                        <a:spcAft>
                          <a:spcPts val="0"/>
                        </a:spcAft>
                      </a:pPr>
                      <a:r>
                        <a:rPr lang="en-US" sz="1400" b="1" i="0" u="none" strike="noStrike" kern="1200" dirty="0" smtClean="0">
                          <a:solidFill>
                            <a:srgbClr val="0000FF"/>
                          </a:solidFill>
                          <a:latin typeface="Arial"/>
                          <a:ea typeface="+mn-ea"/>
                          <a:cs typeface="+mn-cs"/>
                        </a:rPr>
                        <a:t>(120)</a:t>
                      </a:r>
                      <a:endParaRPr lang="en-US" sz="1400" b="1" i="0" u="none" strike="noStrike" kern="1200" dirty="0">
                        <a:solidFill>
                          <a:srgbClr val="0000FF"/>
                        </a:solidFill>
                        <a:latin typeface="Arial"/>
                        <a:ea typeface="+mn-ea"/>
                        <a:cs typeface="+mn-cs"/>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3149600"/>
            <a:ext cx="7434262" cy="736600"/>
          </a:xfrm>
        </p:spPr>
        <p:txBody>
          <a:bodyPr/>
          <a:lstStyle/>
          <a:p>
            <a:r>
              <a:rPr lang="en-US" sz="2800" dirty="0" smtClean="0"/>
              <a:t>The Completion of the 6 GeV Program</a:t>
            </a:r>
            <a:br>
              <a:rPr lang="en-US" sz="2800" dirty="0" smtClean="0"/>
            </a:br>
            <a:r>
              <a:rPr lang="en-US" sz="1000" dirty="0" smtClean="0"/>
              <a:t/>
            </a:r>
            <a:br>
              <a:rPr lang="en-US" sz="1000" dirty="0" smtClean="0"/>
            </a:b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051560"/>
          <a:ext cx="8991600" cy="5181600"/>
        </p:xfrm>
        <a:graphic>
          <a:graphicData uri="http://schemas.openxmlformats.org/drawingml/2006/table">
            <a:tbl>
              <a:tblPr bandRow="1"/>
              <a:tblGrid>
                <a:gridCol w="1143000"/>
                <a:gridCol w="3962400"/>
                <a:gridCol w="17526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12-06-101</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Measurement of the Charged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Form Factor to High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G. Huber,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D. Gaskell</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52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12-07-104</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Measurement of the Neutron Magnetic Form Factor at High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Using the Ratio Method on Deuterium</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G.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Gilfoyle</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W. Brooks,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Hafidi</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Lachinet</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Vineyard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L. Weinstein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30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12-07-108</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Precision Measurement of the Proton Elastic Cross Section at High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Moffit</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Arrington,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Gilad</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Wojtsekhowski</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24</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12-07-109</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Large Acceptance Proton Form Factor Ratio Measurements at 13 and 15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Using Recoil Polarization Method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L.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Pentchev</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Cisbani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Khandaker</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Perdrisat</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V. Punjabi,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Wojtsekhowski</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45</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42" name="Rectangle 2"/>
          <p:cNvSpPr>
            <a:spLocks noGrp="1" noChangeArrowheads="1"/>
          </p:cNvSpPr>
          <p:nvPr>
            <p:ph type="title"/>
          </p:nvPr>
        </p:nvSpPr>
        <p:spPr>
          <a:xfrm>
            <a:off x="0" y="0"/>
            <a:ext cx="9144000" cy="746125"/>
          </a:xfrm>
        </p:spPr>
        <p:txBody>
          <a:bodyPr/>
          <a:lstStyle/>
          <a:p>
            <a:r>
              <a:rPr lang="en-US" sz="2800" smtClean="0"/>
              <a:t>The transverse structure of the hadrons </a:t>
            </a:r>
            <a:br>
              <a:rPr lang="en-US" sz="2800" smtClean="0"/>
            </a:br>
            <a:r>
              <a:rPr lang="en-US" sz="1800" smtClean="0"/>
              <a:t>(Elastic and transition Form Factors)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050925"/>
          <a:ext cx="8991600" cy="5181600"/>
        </p:xfrm>
        <a:graphic>
          <a:graphicData uri="http://schemas.openxmlformats.org/drawingml/2006/table">
            <a:tbl>
              <a:tblPr bandRow="1"/>
              <a:tblGrid>
                <a:gridCol w="1151975"/>
                <a:gridCol w="3953425"/>
                <a:gridCol w="17526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12-09-003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Nucleon Resonance Studies with CLAS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R.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Gothe</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V.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Burkert</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Cole,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Joo</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V.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Mokeev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Stoler</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40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12-09-006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The Neutron Electric Form Factor at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up to 7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from the Reaction </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e,e’n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1</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 via Recoil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Polarimetry</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A. Semenov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Anderson,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Arrington,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 Kowalski,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R.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Madey</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Plaster</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(66)</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12-09-016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 Measurement of the Neutron Electromagnetic Form Factor Ratio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a:t>
                      </a:r>
                      <a:r>
                        <a:rPr kumimoji="0" lang="en-US" sz="1400" b="1" i="0" u="none" strike="noStrike" kern="1200" cap="none" normalizeH="0" baseline="-25000" dirty="0" err="1" smtClean="0">
                          <a:ln>
                            <a:noFill/>
                          </a:ln>
                          <a:solidFill>
                            <a:schemeClr val="tx1"/>
                          </a:solidFill>
                          <a:effectLst/>
                          <a:latin typeface="Arial" charset="0"/>
                          <a:ea typeface="Times New Roman" pitchFamily="18" charset="0"/>
                          <a:cs typeface="Arial" charset="0"/>
                        </a:rPr>
                        <a:t>E</a:t>
                      </a:r>
                      <a:r>
                        <a:rPr kumimoji="0" lang="en-US" sz="1400" b="1" i="0" u="none" strike="noStrike" kern="1200" cap="none" normalizeH="0" baseline="30000" dirty="0" err="1" smtClean="0">
                          <a:ln>
                            <a:noFill/>
                          </a:ln>
                          <a:solidFill>
                            <a:schemeClr val="tx1"/>
                          </a:solidFill>
                          <a:effectLst/>
                          <a:latin typeface="Arial" charset="0"/>
                          <a:ea typeface="Times New Roman" pitchFamily="18" charset="0"/>
                          <a:cs typeface="Arial" charset="0"/>
                        </a:rPr>
                        <a:t>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a:t>
                      </a:r>
                      <a:r>
                        <a:rPr kumimoji="0" lang="en-US" sz="1400" b="1" i="0" u="none" strike="noStrike" kern="1200" cap="none" normalizeH="0" baseline="-25000" dirty="0" err="1" smtClean="0">
                          <a:ln>
                            <a:noFill/>
                          </a:ln>
                          <a:solidFill>
                            <a:schemeClr val="tx1"/>
                          </a:solidFill>
                          <a:effectLst/>
                          <a:latin typeface="Arial" charset="0"/>
                          <a:ea typeface="Times New Roman" pitchFamily="18" charset="0"/>
                          <a:cs typeface="Arial" charset="0"/>
                        </a:rPr>
                        <a:t>M</a:t>
                      </a:r>
                      <a:r>
                        <a:rPr kumimoji="0" lang="en-US" sz="1400" b="1" i="0" u="none" strike="noStrike" kern="1200" cap="none" normalizeH="0" baseline="30000" dirty="0" err="1" smtClean="0">
                          <a:ln>
                            <a:noFill/>
                          </a:ln>
                          <a:solidFill>
                            <a:schemeClr val="tx1"/>
                          </a:solidFill>
                          <a:effectLst/>
                          <a:latin typeface="Arial" charset="0"/>
                          <a:ea typeface="Times New Roman" pitchFamily="18" charset="0"/>
                          <a:cs typeface="Arial" charset="0"/>
                        </a:rPr>
                        <a:t>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High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Wojtsekhowski</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Cates,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 Riordan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50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12-09-019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Precision Measurement of the Neutron Magnetic Form Factor up to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 18 (GeV/c)</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by the Ratio Method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Wojtsekhowski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R. Gilman,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Quinn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25</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52" name="Rectangle 2"/>
          <p:cNvSpPr>
            <a:spLocks noGrp="1" noChangeArrowheads="1"/>
          </p:cNvSpPr>
          <p:nvPr>
            <p:ph type="title"/>
          </p:nvPr>
        </p:nvSpPr>
        <p:spPr>
          <a:xfrm>
            <a:off x="0" y="0"/>
            <a:ext cx="9144000" cy="746125"/>
          </a:xfrm>
        </p:spPr>
        <p:txBody>
          <a:bodyPr/>
          <a:lstStyle/>
          <a:p>
            <a:r>
              <a:rPr lang="en-US" sz="2800" smtClean="0"/>
              <a:t>The transverse structure of the hadrons (cont.) </a:t>
            </a:r>
            <a:br>
              <a:rPr lang="en-US" sz="2800" smtClean="0"/>
            </a:br>
            <a:r>
              <a:rPr lang="en-US" sz="1800" smtClean="0"/>
              <a:t>(Elastic and transition Form Factors)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050925"/>
          <a:ext cx="8991600" cy="2042160"/>
        </p:xfrm>
        <a:graphic>
          <a:graphicData uri="http://schemas.openxmlformats.org/drawingml/2006/table">
            <a:tbl>
              <a:tblPr bandRow="1"/>
              <a:tblGrid>
                <a:gridCol w="1151975"/>
                <a:gridCol w="4410625"/>
                <a:gridCol w="12954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Conditionally Approved Experiments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12-09-001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a:t>
                      </a:r>
                      <a:r>
                        <a:rPr kumimoji="0" lang="en-US" sz="1400" b="1" i="0" u="none" strike="noStrike" kern="1200" cap="none" normalizeH="0" baseline="-25000" dirty="0" err="1" smtClean="0">
                          <a:ln>
                            <a:noFill/>
                          </a:ln>
                          <a:solidFill>
                            <a:srgbClr val="0000FF"/>
                          </a:solidFill>
                          <a:effectLst/>
                          <a:latin typeface="Arial" charset="0"/>
                          <a:ea typeface="Times New Roman" pitchFamily="18" charset="0"/>
                          <a:cs typeface="Arial" charset="0"/>
                        </a:rPr>
                        <a:t>E</a:t>
                      </a:r>
                      <a:r>
                        <a:rPr kumimoji="0" lang="en-US" sz="1400" b="1" i="0" u="none" strike="noStrike" kern="1200" cap="none" normalizeH="0" baseline="30000" dirty="0" err="1" smtClean="0">
                          <a:ln>
                            <a:noFill/>
                          </a:ln>
                          <a:solidFill>
                            <a:srgbClr val="0000FF"/>
                          </a:solidFill>
                          <a:effectLst/>
                          <a:latin typeface="Arial" charset="0"/>
                          <a:ea typeface="Times New Roman" pitchFamily="18" charset="0"/>
                          <a:cs typeface="Arial" charset="0"/>
                        </a:rPr>
                        <a:t>p</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a:t>
                      </a:r>
                      <a:r>
                        <a:rPr kumimoji="0" lang="en-US" sz="1400" b="1" i="0" u="none" strike="noStrike" kern="1200" cap="none" normalizeH="0" baseline="-25000" dirty="0" err="1" smtClean="0">
                          <a:ln>
                            <a:noFill/>
                          </a:ln>
                          <a:solidFill>
                            <a:srgbClr val="0000FF"/>
                          </a:solidFill>
                          <a:effectLst/>
                          <a:latin typeface="Arial" charset="0"/>
                          <a:ea typeface="Times New Roman" pitchFamily="18" charset="0"/>
                          <a:cs typeface="Arial" charset="0"/>
                        </a:rPr>
                        <a:t>M</a:t>
                      </a:r>
                      <a:r>
                        <a:rPr kumimoji="0" lang="en-US" sz="1400" b="1" i="0" u="none" strike="noStrike" kern="1200" cap="none" normalizeH="0" baseline="30000" dirty="0" err="1" smtClean="0">
                          <a:ln>
                            <a:noFill/>
                          </a:ln>
                          <a:solidFill>
                            <a:srgbClr val="0000FF"/>
                          </a:solidFill>
                          <a:effectLst/>
                          <a:latin typeface="Arial" charset="0"/>
                          <a:ea typeface="Times New Roman" pitchFamily="18" charset="0"/>
                          <a:cs typeface="Arial" charset="0"/>
                        </a:rPr>
                        <a:t>p</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with an 11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Electron Beam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400" b="1" i="1" u="none" strike="noStrike" kern="1200" cap="none" normalizeH="0" baseline="0" dirty="0" smtClean="0">
                          <a:ln>
                            <a:noFill/>
                          </a:ln>
                          <a:solidFill>
                            <a:srgbClr val="0000FF"/>
                          </a:solidFill>
                          <a:effectLst/>
                          <a:latin typeface="Arial" charset="0"/>
                          <a:ea typeface="Times New Roman" pitchFamily="18" charset="0"/>
                          <a:cs typeface="Arial" charset="0"/>
                        </a:rPr>
                        <a:t>E. Brash,</a:t>
                      </a: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M. Jones, </a:t>
                      </a:r>
                      <a:b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C. Perdrisat, </a:t>
                      </a:r>
                      <a:b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V. Punjabi </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(94)</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65" name="Rectangle 2"/>
          <p:cNvSpPr>
            <a:spLocks noGrp="1" noChangeArrowheads="1"/>
          </p:cNvSpPr>
          <p:nvPr>
            <p:ph type="title"/>
          </p:nvPr>
        </p:nvSpPr>
        <p:spPr>
          <a:xfrm>
            <a:off x="0" y="0"/>
            <a:ext cx="9144000" cy="746125"/>
          </a:xfrm>
        </p:spPr>
        <p:txBody>
          <a:bodyPr/>
          <a:lstStyle/>
          <a:p>
            <a:r>
              <a:rPr lang="en-US" sz="2800" smtClean="0"/>
              <a:t>The transverse structure of the hadrons (cont.) </a:t>
            </a:r>
            <a:br>
              <a:rPr lang="en-US" sz="2800" smtClean="0"/>
            </a:br>
            <a:r>
              <a:rPr lang="en-US" sz="1800" smtClean="0"/>
              <a:t>(Elastic and transition Form Factors)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960438"/>
          <a:ext cx="8991600" cy="5821680"/>
        </p:xfrm>
        <a:graphic>
          <a:graphicData uri="http://schemas.openxmlformats.org/drawingml/2006/table">
            <a:tbl>
              <a:tblPr bandRow="1"/>
              <a:tblGrid>
                <a:gridCol w="1151975"/>
                <a:gridCol w="3877225"/>
                <a:gridCol w="18288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12-06-104</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Measurement of the Ratio R = </a:t>
                      </a:r>
                      <a:r>
                        <a:rPr kumimoji="0" lang="en-US" sz="1400" b="1" i="0" u="none" strike="noStrike" kern="1200" cap="none" normalizeH="0" baseline="0" dirty="0" err="1" smtClean="0">
                          <a:ln>
                            <a:noFill/>
                          </a:ln>
                          <a:solidFill>
                            <a:schemeClr val="tx1"/>
                          </a:solidFill>
                          <a:effectLst/>
                          <a:latin typeface="Symbol" pitchFamily="18" charset="2"/>
                          <a:ea typeface="Times New Roman" pitchFamily="18" charset="0"/>
                          <a:cs typeface="Arial" charset="0"/>
                        </a:rPr>
                        <a:t>s</a:t>
                      </a:r>
                      <a:r>
                        <a:rPr kumimoji="0" lang="en-US" sz="1400" b="1" i="0" u="none" strike="noStrike" kern="1200" cap="none" normalizeH="0" baseline="-25000" dirty="0" err="1" smtClean="0">
                          <a:ln>
                            <a:noFill/>
                          </a:ln>
                          <a:solidFill>
                            <a:schemeClr val="tx1"/>
                          </a:solidFill>
                          <a:effectLst/>
                          <a:latin typeface="Arial" charset="0"/>
                          <a:ea typeface="Times New Roman" pitchFamily="18" charset="0"/>
                          <a:cs typeface="Arial" charset="0"/>
                        </a:rPr>
                        <a:t>L</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r>
                        <a:rPr kumimoji="0" lang="en-US" sz="1400" b="1" i="0" u="none" strike="noStrike" kern="1200" cap="none" normalizeH="0" baseline="0" dirty="0" err="1" smtClean="0">
                          <a:ln>
                            <a:noFill/>
                          </a:ln>
                          <a:solidFill>
                            <a:schemeClr val="tx1"/>
                          </a:solidFill>
                          <a:effectLst/>
                          <a:latin typeface="Symbol" pitchFamily="18" charset="2"/>
                          <a:ea typeface="Times New Roman" pitchFamily="18" charset="0"/>
                          <a:cs typeface="Arial" charset="0"/>
                        </a:rPr>
                        <a:t>s</a:t>
                      </a:r>
                      <a:r>
                        <a:rPr kumimoji="0" lang="en-US" sz="1400" b="1" i="0" u="none" strike="noStrike" kern="1200" cap="none" normalizeH="0" baseline="-25000" dirty="0" err="1" smtClean="0">
                          <a:ln>
                            <a:noFill/>
                          </a:ln>
                          <a:solidFill>
                            <a:schemeClr val="tx1"/>
                          </a:solidFill>
                          <a:effectLst/>
                          <a:latin typeface="Arial" charset="0"/>
                          <a:ea typeface="Times New Roman" pitchFamily="18" charset="0"/>
                          <a:cs typeface="Arial" charset="0"/>
                        </a:rPr>
                        <a:t>T</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in Semi-Inclusive DIS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R.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Ent</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Bosted</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Mkrtchyan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(40)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12-06-109</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The Longitudinal Spin Structure of the Nucleon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S. Kuhn,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D.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Crabb</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Deur</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V.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Dharmawardane</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T. Forest,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Griffioen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Holtrop</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Y.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Prok</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(80)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12-06-121</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 Path to “Color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Polarizabilities</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in the Neutron: A Precision Measurement of the Neutron g</a:t>
                      </a:r>
                      <a:r>
                        <a:rPr kumimoji="0" lang="en-US" sz="1400" b="1" i="0" u="none" strike="noStrike" kern="1200" cap="none" normalizeH="0" baseline="-25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and d</a:t>
                      </a:r>
                      <a:r>
                        <a:rPr kumimoji="0" lang="en-US" sz="1400" b="1" i="0" u="none" strike="noStrike" kern="1200" cap="none" normalizeH="0" baseline="-25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High Q</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in Hall 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Sawatzky</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T.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Averett</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W.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Korsch</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Z.E.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Meziani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(29)</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12-06-122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Measurement of the Neutron Asymmetry A</a:t>
                      </a:r>
                      <a:r>
                        <a:rPr kumimoji="0" lang="en-US" sz="1400" b="1" i="0" u="none" strike="noStrike" kern="1200" cap="none" normalizeH="0" baseline="-25000" dirty="0" smtClean="0">
                          <a:ln>
                            <a:noFill/>
                          </a:ln>
                          <a:solidFill>
                            <a:schemeClr val="tx1"/>
                          </a:solidFill>
                          <a:effectLst/>
                          <a:latin typeface="Arial" charset="0"/>
                          <a:ea typeface="Times New Roman" pitchFamily="18" charset="0"/>
                          <a:cs typeface="Arial" charset="0"/>
                        </a:rPr>
                        <a:t>1</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in the Valence Quark Region using 8.8 and 6.6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Beam Energies and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BigBite</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spectrometer in Hall 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Wojtsekhowski</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Cates,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N.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Liyanage</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Z.E.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Meziani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Rosner</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X.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Zheng</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01" name="Rectangle 2"/>
          <p:cNvSpPr>
            <a:spLocks noGrp="1" noChangeArrowheads="1"/>
          </p:cNvSpPr>
          <p:nvPr>
            <p:ph type="title"/>
          </p:nvPr>
        </p:nvSpPr>
        <p:spPr>
          <a:xfrm>
            <a:off x="0" y="0"/>
            <a:ext cx="9144000" cy="746125"/>
          </a:xfrm>
        </p:spPr>
        <p:txBody>
          <a:bodyPr/>
          <a:lstStyle/>
          <a:p>
            <a:r>
              <a:rPr lang="en-US" sz="2800" smtClean="0"/>
              <a:t>The longitudinal structure of the hadrons </a:t>
            </a:r>
            <a:br>
              <a:rPr lang="en-US" sz="2800" smtClean="0"/>
            </a:br>
            <a:r>
              <a:rPr lang="en-US" sz="1800" smtClean="0"/>
              <a:t>(Unpolarized and polarized parton distribution functions)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960438"/>
          <a:ext cx="8991600" cy="1432560"/>
        </p:xfrm>
        <a:graphic>
          <a:graphicData uri="http://schemas.openxmlformats.org/drawingml/2006/table">
            <a:tbl>
              <a:tblPr bandRow="1"/>
              <a:tblGrid>
                <a:gridCol w="1151975"/>
                <a:gridCol w="3953425"/>
                <a:gridCol w="17526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12-10-002</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Precision measurements of the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F</a:t>
                      </a:r>
                      <a:r>
                        <a:rPr kumimoji="0" lang="en-US" sz="1400" b="1" i="0" u="none" strike="noStrike" kern="1200" cap="none" normalizeH="0" baseline="-25000" dirty="0" smtClean="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structure function at large x in the resonance region and beyond</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S.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Malace</a:t>
                      </a:r>
                      <a:endPar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 Keppel</a:t>
                      </a: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I.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Niculescu</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01" name="Rectangle 2"/>
          <p:cNvSpPr>
            <a:spLocks noGrp="1" noChangeArrowheads="1"/>
          </p:cNvSpPr>
          <p:nvPr>
            <p:ph type="title"/>
          </p:nvPr>
        </p:nvSpPr>
        <p:spPr>
          <a:xfrm>
            <a:off x="0" y="0"/>
            <a:ext cx="9144000" cy="746125"/>
          </a:xfrm>
        </p:spPr>
        <p:txBody>
          <a:bodyPr/>
          <a:lstStyle/>
          <a:p>
            <a:r>
              <a:rPr lang="en-US" sz="2800" dirty="0" smtClean="0"/>
              <a:t>The longitudinal structure of the hadrons (cont.) </a:t>
            </a:r>
            <a:br>
              <a:rPr lang="en-US" sz="2800" dirty="0" smtClean="0"/>
            </a:br>
            <a:r>
              <a:rPr lang="en-US" sz="1800" dirty="0" smtClean="0"/>
              <a:t>(</a:t>
            </a:r>
            <a:r>
              <a:rPr lang="en-US" sz="1800" dirty="0" err="1" smtClean="0"/>
              <a:t>Unpolarized</a:t>
            </a:r>
            <a:r>
              <a:rPr lang="en-US" sz="1800" dirty="0" smtClean="0"/>
              <a:t> and polarized </a:t>
            </a:r>
            <a:r>
              <a:rPr lang="en-US" sz="1800" dirty="0" err="1" smtClean="0"/>
              <a:t>parton</a:t>
            </a:r>
            <a:r>
              <a:rPr lang="en-US" sz="1800" dirty="0" smtClean="0"/>
              <a:t> distribution functions)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371600"/>
          <a:ext cx="8991600" cy="5394960"/>
        </p:xfrm>
        <a:graphic>
          <a:graphicData uri="http://schemas.openxmlformats.org/drawingml/2006/table">
            <a:tbl>
              <a:tblPr bandRow="1"/>
              <a:tblGrid>
                <a:gridCol w="1151975"/>
                <a:gridCol w="4105825"/>
                <a:gridCol w="16002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Conditionally approved experiments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12-06-110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Measurement of the Neutron Spin Asymmetry A</a:t>
                      </a:r>
                      <a:r>
                        <a:rPr kumimoji="0" lang="en-US" sz="1400" b="1" i="0" u="none" strike="noStrike" kern="1200" cap="none" normalizeH="0" baseline="-25000" dirty="0" smtClean="0">
                          <a:ln>
                            <a:noFill/>
                          </a:ln>
                          <a:solidFill>
                            <a:srgbClr val="0000FF"/>
                          </a:solidFill>
                          <a:effectLst/>
                          <a:latin typeface="Arial" charset="0"/>
                          <a:ea typeface="Times New Roman" pitchFamily="18" charset="0"/>
                          <a:cs typeface="Arial" charset="0"/>
                        </a:rPr>
                        <a:t>1</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in the Valence Quark Region Using an 11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Beam in Hall 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X.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Zheng</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Camsonne</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G. Cates,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J.P. Chen,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Z.E.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Meziani</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(53)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12-06-113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The Structure of the Free Neutron at Large x-</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Bjorken</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S.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Bueltmann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M.E. Christy,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H.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Fenker</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Griffioen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 Keppel,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S. Kuhn,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W.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Melnitchouk</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V.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Tvaskis</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(40)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12-06-118</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Measurement of the F</a:t>
                      </a:r>
                      <a:r>
                        <a:rPr kumimoji="0" lang="en-US" sz="1400" b="1" i="0" u="none" strike="noStrike" kern="1200" cap="none" normalizeH="0" baseline="-25000" dirty="0" smtClean="0">
                          <a:ln>
                            <a:noFill/>
                          </a:ln>
                          <a:solidFill>
                            <a:srgbClr val="0000FF"/>
                          </a:solidFill>
                          <a:effectLst/>
                          <a:latin typeface="Arial" charset="0"/>
                          <a:ea typeface="Times New Roman" pitchFamily="18" charset="0"/>
                          <a:cs typeface="Arial" charset="0"/>
                        </a:rPr>
                        <a:t>2</a:t>
                      </a:r>
                      <a:r>
                        <a:rPr kumimoji="0" lang="en-US" sz="1400" b="1" i="0" u="none" strike="noStrike" kern="1200" cap="none" normalizeH="0" baseline="30000" dirty="0" smtClean="0">
                          <a:ln>
                            <a:noFill/>
                          </a:ln>
                          <a:solidFill>
                            <a:srgbClr val="0000FF"/>
                          </a:solidFill>
                          <a:effectLst/>
                          <a:latin typeface="Arial" charset="0"/>
                          <a:ea typeface="Times New Roman" pitchFamily="18" charset="0"/>
                          <a:cs typeface="Arial" charset="0"/>
                        </a:rPr>
                        <a:t>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/F</a:t>
                      </a:r>
                      <a:r>
                        <a:rPr kumimoji="0" lang="en-US" sz="1400" b="1" i="0" u="none" strike="noStrike" kern="1200" cap="none" normalizeH="0" baseline="-25000" dirty="0" smtClean="0">
                          <a:ln>
                            <a:noFill/>
                          </a:ln>
                          <a:solidFill>
                            <a:srgbClr val="0000FF"/>
                          </a:solidFill>
                          <a:effectLst/>
                          <a:latin typeface="Arial" charset="0"/>
                          <a:ea typeface="Times New Roman" pitchFamily="18" charset="0"/>
                          <a:cs typeface="Arial" charset="0"/>
                        </a:rPr>
                        <a:t>2</a:t>
                      </a:r>
                      <a:r>
                        <a:rPr kumimoji="0" lang="en-US" sz="1400" b="1" i="0" u="none" strike="noStrike" kern="1200" cap="none" normalizeH="0" baseline="30000" dirty="0" smtClean="0">
                          <a:ln>
                            <a:noFill/>
                          </a:ln>
                          <a:solidFill>
                            <a:srgbClr val="0000FF"/>
                          </a:solidFill>
                          <a:effectLst/>
                          <a:latin typeface="Arial" charset="0"/>
                          <a:ea typeface="Times New Roman" pitchFamily="18" charset="0"/>
                          <a:cs typeface="Arial" charset="0"/>
                        </a:rPr>
                        <a:t>p</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d/u Ratios and A=3 EMC Effect in DIS off the Tritium and Helium Mirror Nuclei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400" b="1" i="1" u="none" strike="noStrike" kern="1200" cap="none" normalizeH="0" baseline="0" dirty="0" smtClean="0">
                          <a:ln>
                            <a:noFill/>
                          </a:ln>
                          <a:solidFill>
                            <a:srgbClr val="0000FF"/>
                          </a:solidFill>
                          <a:effectLst/>
                          <a:latin typeface="Arial" charset="0"/>
                          <a:ea typeface="Times New Roman" pitchFamily="18" charset="0"/>
                          <a:cs typeface="Arial" charset="0"/>
                        </a:rPr>
                        <a:t>G. Petratos</a:t>
                      </a: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b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J. Gomez, </a:t>
                      </a:r>
                      <a:b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R. Holt, </a:t>
                      </a:r>
                      <a:b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pt-BR" sz="1400" b="1" i="0" u="none" strike="noStrike" kern="1200" cap="none" normalizeH="0" baseline="0" dirty="0" smtClean="0">
                          <a:ln>
                            <a:noFill/>
                          </a:ln>
                          <a:solidFill>
                            <a:srgbClr val="0000FF"/>
                          </a:solidFill>
                          <a:effectLst/>
                          <a:latin typeface="Arial" charset="0"/>
                          <a:ea typeface="Times New Roman" pitchFamily="18" charset="0"/>
                          <a:cs typeface="Arial" charset="0"/>
                        </a:rPr>
                        <a:t>R. Ransome</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(31)</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25" name="Rectangle 2"/>
          <p:cNvSpPr>
            <a:spLocks noGrp="1" noChangeArrowheads="1"/>
          </p:cNvSpPr>
          <p:nvPr>
            <p:ph type="title"/>
          </p:nvPr>
        </p:nvSpPr>
        <p:spPr>
          <a:xfrm>
            <a:off x="0" y="0"/>
            <a:ext cx="9144000" cy="746125"/>
          </a:xfrm>
        </p:spPr>
        <p:txBody>
          <a:bodyPr/>
          <a:lstStyle/>
          <a:p>
            <a:r>
              <a:rPr lang="en-US" sz="2800" smtClean="0"/>
              <a:t>The longitudinal structure of the hadrons (cont.) </a:t>
            </a:r>
            <a:br>
              <a:rPr lang="en-US" sz="2800" smtClean="0"/>
            </a:br>
            <a:r>
              <a:rPr lang="en-US" sz="1800" smtClean="0"/>
              <a:t>(Unpolarized and polarized parton distribution functions)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990600"/>
          <a:ext cx="8991600" cy="5608320"/>
        </p:xfrm>
        <a:graphic>
          <a:graphicData uri="http://schemas.openxmlformats.org/drawingml/2006/table">
            <a:tbl>
              <a:tblPr bandRow="1"/>
              <a:tblGrid>
                <a:gridCol w="1151975"/>
                <a:gridCol w="3801025"/>
                <a:gridCol w="1828800"/>
                <a:gridCol w="685800"/>
                <a:gridCol w="762000"/>
                <a:gridCol w="7620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12-06-108</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Hard Exclusive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Electroproduction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of </a:t>
                      </a:r>
                      <a:r>
                        <a:rPr kumimoji="0" lang="en-US" sz="1400" b="1" i="0" u="none" strike="noStrike" kern="1200" cap="none" normalizeH="0" baseline="0" dirty="0" smtClean="0">
                          <a:ln>
                            <a:noFill/>
                          </a:ln>
                          <a:solidFill>
                            <a:schemeClr val="tx1"/>
                          </a:solidFill>
                          <a:effectLst/>
                          <a:latin typeface="Symbol" pitchFamily="18" charset="2"/>
                          <a:ea typeface="Times New Roman" pitchFamily="18" charset="0"/>
                          <a:cs typeface="Arial" charset="0"/>
                        </a:rPr>
                        <a:t>p</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0</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and </a:t>
                      </a:r>
                      <a:r>
                        <a:rPr kumimoji="0" lang="en-US" sz="1400" b="1" i="0" u="none" strike="noStrike" kern="1200" cap="none" normalizeH="0" baseline="0" dirty="0" smtClean="0">
                          <a:ln>
                            <a:noFill/>
                          </a:ln>
                          <a:solidFill>
                            <a:schemeClr val="tx1"/>
                          </a:solidFill>
                          <a:effectLst/>
                          <a:latin typeface="Symbol" pitchFamily="18" charset="2"/>
                          <a:ea typeface="Times New Roman" pitchFamily="18" charset="0"/>
                          <a:cs typeface="Arial" charset="0"/>
                        </a:rPr>
                        <a:t>h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with CLAS12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P.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Stoler</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Joo</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V.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Kubarovsky</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Ungaro</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 Weiss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12-06-112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Probing the Proton's Quark Dynamics in Semi-Inclusive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Production at 11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1" u="none" strike="noStrike" kern="1200" cap="none" normalizeH="0" baseline="0" dirty="0" smtClean="0">
                          <a:ln>
                            <a:noFill/>
                          </a:ln>
                          <a:solidFill>
                            <a:schemeClr val="tx1"/>
                          </a:solidFill>
                          <a:effectLst/>
                          <a:latin typeface="Arial" charset="0"/>
                          <a:ea typeface="Times New Roman" pitchFamily="18" charset="0"/>
                          <a:cs typeface="Arial" charset="0"/>
                        </a:rPr>
                        <a:t>H. Avakian</a:t>
                      </a:r>
                      <a:r>
                        <a:rPr kumimoji="0" lang="fi-FI"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fi-FI"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fi-FI" sz="1400" b="1" i="0" u="none" strike="noStrike" kern="1200" cap="none" normalizeH="0" baseline="0" dirty="0" smtClean="0">
                          <a:ln>
                            <a:noFill/>
                          </a:ln>
                          <a:solidFill>
                            <a:schemeClr val="tx1"/>
                          </a:solidFill>
                          <a:effectLst/>
                          <a:latin typeface="Arial" charset="0"/>
                          <a:ea typeface="Times New Roman" pitchFamily="18" charset="0"/>
                          <a:cs typeface="Arial" charset="0"/>
                        </a:rPr>
                        <a:t>K. Joo,</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kern="1200" cap="none" normalizeH="0" baseline="0" dirty="0" smtClean="0">
                          <a:ln>
                            <a:noFill/>
                          </a:ln>
                          <a:solidFill>
                            <a:schemeClr val="tx1"/>
                          </a:solidFill>
                          <a:effectLst/>
                          <a:latin typeface="Arial" charset="0"/>
                          <a:ea typeface="Times New Roman" pitchFamily="18" charset="0"/>
                          <a:cs typeface="Arial" charset="0"/>
                        </a:rPr>
                        <a:t>Z.E. Meziani, </a:t>
                      </a:r>
                      <a:br>
                        <a:rPr kumimoji="0" lang="fi-FI"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fi-FI" sz="1400" b="1" i="0" u="none" strike="noStrike" kern="1200" cap="none" normalizeH="0" baseline="0" dirty="0" smtClean="0">
                          <a:ln>
                            <a:noFill/>
                          </a:ln>
                          <a:solidFill>
                            <a:schemeClr val="tx1"/>
                          </a:solidFill>
                          <a:effectLst/>
                          <a:latin typeface="Arial" charset="0"/>
                          <a:ea typeface="Times New Roman" pitchFamily="18" charset="0"/>
                          <a:cs typeface="Arial" charset="0"/>
                        </a:rPr>
                        <a:t>B. Seitz</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(60)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12-06-114</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Measurement of Electron-</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Helicity</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Dependent Cross Sections of Deeply Virtual Compton Scattering with CEBAF at 12 GeV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C. Hyde,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Michel,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 Munoz-Camacho,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Roche</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(100)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12-06-119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Deeply Virtual Compton Scattering with CLAS at 11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F.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Sabatie</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Biselli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Egiyan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D. Ireland,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L.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Elouadhriri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Holtrop</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W. Kim</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(200)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49" name="Rectangle 2"/>
          <p:cNvSpPr>
            <a:spLocks noGrp="1" noChangeArrowheads="1"/>
          </p:cNvSpPr>
          <p:nvPr>
            <p:ph type="title"/>
          </p:nvPr>
        </p:nvSpPr>
        <p:spPr>
          <a:xfrm>
            <a:off x="0" y="0"/>
            <a:ext cx="9144000" cy="746125"/>
          </a:xfrm>
        </p:spPr>
        <p:txBody>
          <a:bodyPr/>
          <a:lstStyle/>
          <a:p>
            <a:r>
              <a:rPr lang="en-US" sz="2800" smtClean="0"/>
              <a:t>The 3D structure of the hadrons</a:t>
            </a:r>
            <a:br>
              <a:rPr lang="en-US" sz="2800" smtClean="0"/>
            </a:br>
            <a:r>
              <a:rPr lang="en-US" sz="1800" smtClean="0"/>
              <a:t>(Generalized Parton Distributions and Transverse Momentum Distributions)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914400"/>
          <a:ext cx="8991600" cy="4968240"/>
        </p:xfrm>
        <a:graphic>
          <a:graphicData uri="http://schemas.openxmlformats.org/drawingml/2006/table">
            <a:tbl>
              <a:tblPr bandRow="1"/>
              <a:tblGrid>
                <a:gridCol w="1151975"/>
                <a:gridCol w="4182025"/>
                <a:gridCol w="15240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12-07-105</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Scaling Study of the L-T Separated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Electro-production Cross-Section at 11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T. Horn,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Huber</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(42)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12-07-107</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Studies of Spin-Orbit Correlations with Longitudinally Polarized Target</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Avakian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Bosted</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Griffioen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Hafidi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Rossi</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(103)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12-09-007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Studies of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Partonic</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Distributions using Semi-Inclusive Production of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Kaons</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Hafidi</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Avakian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F.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Benmokhtar</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 El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Alaoui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Mirazita</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(159)</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12-09-008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Studies of the Boer-</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Mulders</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Asymmetry in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Kaon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Electroproduction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with Hydrogen and Deuterium Targets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Avakian</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Contalbrigo</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Joo</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Z-E.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Meziani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 Seitz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(56)</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73" name="Rectangle 2"/>
          <p:cNvSpPr>
            <a:spLocks noGrp="1" noChangeArrowheads="1"/>
          </p:cNvSpPr>
          <p:nvPr>
            <p:ph type="title"/>
          </p:nvPr>
        </p:nvSpPr>
        <p:spPr>
          <a:xfrm>
            <a:off x="0" y="0"/>
            <a:ext cx="9144000" cy="746125"/>
          </a:xfrm>
        </p:spPr>
        <p:txBody>
          <a:bodyPr/>
          <a:lstStyle/>
          <a:p>
            <a:r>
              <a:rPr lang="en-US" sz="2800" smtClean="0"/>
              <a:t>The 3D structure of the hadrons (cont.)</a:t>
            </a:r>
            <a:br>
              <a:rPr lang="en-US" sz="2800" smtClean="0"/>
            </a:br>
            <a:r>
              <a:rPr lang="en-US" sz="1800" smtClean="0"/>
              <a:t>(Generalized Parton Distributions and Transverse Momentum Distributions)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990600"/>
          <a:ext cx="8991600" cy="3931920"/>
        </p:xfrm>
        <a:graphic>
          <a:graphicData uri="http://schemas.openxmlformats.org/drawingml/2006/table">
            <a:tbl>
              <a:tblPr bandRow="1"/>
              <a:tblGrid>
                <a:gridCol w="1151975"/>
                <a:gridCol w="4258225"/>
                <a:gridCol w="1447800"/>
                <a:gridCol w="685800"/>
                <a:gridCol w="762000"/>
                <a:gridCol w="6858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12-09-009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Studies of Spin-Orbit Correlations in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Kaon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Electroproduction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in DIS with Polarized Hydrogen and Deuterium Targets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Avakian</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E.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Cisbani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Griffioen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Hafidi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Rossi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(103)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12-09-011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Studies of the L-T Separated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Kaon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Electroproduction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Cross Section from 5-11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T. Horn,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Huber,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P. Markowitz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(38)</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12-10-006</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An update to PR12-09-014: Target Single Spin Asymmetry in Semi-Inclusive Deep-Inelastic Electro </a:t>
                      </a:r>
                      <a:r>
                        <a:rPr kumimoji="0" lang="en-US" sz="1400" b="1" i="0" u="none" strike="noStrike" kern="1200" cap="none" normalizeH="0" baseline="0" dirty="0" err="1">
                          <a:ln>
                            <a:noFill/>
                          </a:ln>
                          <a:solidFill>
                            <a:schemeClr val="tx1"/>
                          </a:solidFill>
                          <a:effectLst/>
                          <a:latin typeface="Arial" charset="0"/>
                          <a:ea typeface="Times New Roman" pitchFamily="18" charset="0"/>
                          <a:cs typeface="Arial" charset="0"/>
                        </a:rPr>
                        <a:t>Pion</a:t>
                      </a: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 Production on a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Transversely </a:t>
                      </a: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Polarized 3He Target at 8.8 and 11 GeV</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Gao</a:t>
                      </a:r>
                      <a:endPar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J-P. Chen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X. Jiang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J-C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Peng</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X.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Qian</a:t>
                      </a:r>
                      <a:endParaRPr kumimoji="0" lang="en-US" sz="1400" b="1" i="1"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(90)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09" name="Rectangle 2"/>
          <p:cNvSpPr>
            <a:spLocks noGrp="1" noChangeArrowheads="1"/>
          </p:cNvSpPr>
          <p:nvPr>
            <p:ph type="title"/>
          </p:nvPr>
        </p:nvSpPr>
        <p:spPr>
          <a:xfrm>
            <a:off x="0" y="0"/>
            <a:ext cx="9144000" cy="746125"/>
          </a:xfrm>
        </p:spPr>
        <p:txBody>
          <a:bodyPr/>
          <a:lstStyle/>
          <a:p>
            <a:r>
              <a:rPr lang="en-US" sz="2800" smtClean="0"/>
              <a:t>The 3D structure of the hadrons (cont.)</a:t>
            </a:r>
            <a:br>
              <a:rPr lang="en-US" sz="2800" smtClean="0"/>
            </a:br>
            <a:r>
              <a:rPr lang="en-US" sz="1800" smtClean="0"/>
              <a:t>(Generalized Parton Distributions and Transverse Momentum Distributions)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990600"/>
          <a:ext cx="8991600" cy="2983230"/>
        </p:xfrm>
        <a:graphic>
          <a:graphicData uri="http://schemas.openxmlformats.org/drawingml/2006/table">
            <a:tbl>
              <a:tblPr bandRow="1"/>
              <a:tblGrid>
                <a:gridCol w="1151975"/>
                <a:gridCol w="3953425"/>
                <a:gridCol w="1752600"/>
                <a:gridCol w="685800"/>
                <a:gridCol w="762000"/>
                <a:gridCol w="6858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Conditionally approved experiments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8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12-09-017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Transverse Momentum Dependence of Semi-Inclusive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Pion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Production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R.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Ent</a:t>
                      </a: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P.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Bosted</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H.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Mkrtchyan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12-09-018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Measurement of the Semi-Inclusive </a:t>
                      </a:r>
                      <a:r>
                        <a:rPr kumimoji="0" lang="en-US" sz="1400" b="1" i="0" u="none" strike="noStrike" kern="1200" cap="none" normalizeH="0" baseline="0" dirty="0" smtClean="0">
                          <a:ln>
                            <a:noFill/>
                          </a:ln>
                          <a:solidFill>
                            <a:srgbClr val="0000FF"/>
                          </a:solidFill>
                          <a:effectLst/>
                          <a:latin typeface="Symbol" pitchFamily="18" charset="2"/>
                          <a:ea typeface="Times New Roman" pitchFamily="18" charset="0"/>
                          <a:cs typeface="Arial" charset="0"/>
                        </a:rPr>
                        <a:t>p</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and K Electro-production in the DIS Regime from a Transversely Polarized </a:t>
                      </a:r>
                      <a:r>
                        <a:rPr kumimoji="0" lang="en-US" sz="1400" b="1" i="0" u="none" strike="noStrike" kern="1200" cap="none" normalizeH="0" baseline="30000" dirty="0" smtClean="0">
                          <a:ln>
                            <a:noFill/>
                          </a:ln>
                          <a:solidFill>
                            <a:schemeClr val="tx1"/>
                          </a:solidFill>
                          <a:effectLst/>
                          <a:latin typeface="Arial" charset="0"/>
                          <a:ea typeface="Times New Roman" pitchFamily="18" charset="0"/>
                          <a:cs typeface="Arial" charset="0"/>
                        </a:rPr>
                        <a:t>3</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He Target with the SBS &amp; BB Spectrometers in Hall 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Wojtsekhowski</a:t>
                      </a: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G. Cates,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E.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Cisbani</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G. Franklin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(64)</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509" name="Rectangle 2"/>
          <p:cNvSpPr>
            <a:spLocks noGrp="1" noChangeArrowheads="1"/>
          </p:cNvSpPr>
          <p:nvPr>
            <p:ph type="title"/>
          </p:nvPr>
        </p:nvSpPr>
        <p:spPr>
          <a:xfrm>
            <a:off x="0" y="0"/>
            <a:ext cx="9144000" cy="746125"/>
          </a:xfrm>
        </p:spPr>
        <p:txBody>
          <a:bodyPr/>
          <a:lstStyle/>
          <a:p>
            <a:r>
              <a:rPr lang="en-US" sz="2800" smtClean="0"/>
              <a:t>The 3D structure of the hadrons (cont.)</a:t>
            </a:r>
            <a:br>
              <a:rPr lang="en-US" sz="2800" smtClean="0"/>
            </a:br>
            <a:r>
              <a:rPr lang="en-US" sz="1800" smtClean="0"/>
              <a:t>(Generalized Parton Distributions and Transverse Momentum Distributions)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736600"/>
          </a:xfrm>
        </p:spPr>
        <p:txBody>
          <a:bodyPr/>
          <a:lstStyle/>
          <a:p>
            <a:r>
              <a:rPr lang="en-US" dirty="0" smtClean="0"/>
              <a:t>Assembling the </a:t>
            </a:r>
            <a:r>
              <a:rPr lang="en-US" dirty="0" smtClean="0"/>
              <a:t>6 GeV Plan</a:t>
            </a:r>
            <a:r>
              <a:rPr lang="en-US" dirty="0" smtClean="0"/>
              <a:t>:  Process to Date</a:t>
            </a:r>
            <a:endParaRPr lang="en-US" dirty="0"/>
          </a:p>
        </p:txBody>
      </p:sp>
      <p:sp>
        <p:nvSpPr>
          <p:cNvPr id="22529" name="Rectangle 1"/>
          <p:cNvSpPr>
            <a:spLocks noChangeArrowheads="1"/>
          </p:cNvSpPr>
          <p:nvPr/>
        </p:nvSpPr>
        <p:spPr bwMode="auto">
          <a:xfrm>
            <a:off x="152400" y="1001959"/>
            <a:ext cx="8839200" cy="60139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a:ea typeface="+mn-ea"/>
                <a:cs typeface="+mn-cs"/>
              </a:rPr>
              <a:t>Planning approach discussed on multiple </a:t>
            </a:r>
            <a:r>
              <a:rPr lang="en-US" sz="1600" b="1" kern="1200" dirty="0" smtClean="0">
                <a:solidFill>
                  <a:srgbClr val="000000"/>
                </a:solidFill>
                <a:latin typeface="Arial"/>
                <a:ea typeface="+mn-ea"/>
                <a:cs typeface="+mn-cs"/>
              </a:rPr>
              <a:t>occasions with our User’s Group Board of Directors, and at Annual User Meetings and the PAC since 2006</a:t>
            </a:r>
            <a:endParaRPr lang="en-US" sz="1600" b="1" kern="1200" dirty="0">
              <a:solidFill>
                <a:srgbClr val="000000"/>
              </a:solidFill>
              <a:latin typeface="Arial"/>
              <a:ea typeface="+mn-ea"/>
              <a:cs typeface="+mn-cs"/>
            </a:endParaRPr>
          </a:p>
          <a:p>
            <a:pPr marL="230188" indent="-230188" algn="l" rtl="0" eaLnBrk="0" fontAlgn="base" hangingPunct="0">
              <a:spcBef>
                <a:spcPct val="20000"/>
              </a:spcBef>
              <a:spcAft>
                <a:spcPct val="0"/>
              </a:spcAft>
              <a:buFont typeface="Times" pitchFamily="50" charset="0"/>
              <a:buChar char="•"/>
            </a:pPr>
            <a:endParaRPr lang="en-US" sz="600" b="1" kern="1200" dirty="0">
              <a:solidFill>
                <a:srgbClr val="000000"/>
              </a:solidFill>
              <a:latin typeface="Arial"/>
              <a:ea typeface="+mn-ea"/>
              <a:cs typeface="+mn-cs"/>
            </a:endParaRPr>
          </a:p>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a:ea typeface="+mn-ea"/>
                <a:cs typeface="+mn-cs"/>
              </a:rPr>
              <a:t>CD-3 (9/15/08) triggered the new mode of scheduling </a:t>
            </a:r>
          </a:p>
          <a:p>
            <a:pPr marL="230188" indent="-230188" algn="l" rtl="0" eaLnBrk="0" fontAlgn="base" hangingPunct="0">
              <a:spcBef>
                <a:spcPct val="20000"/>
              </a:spcBef>
              <a:spcAft>
                <a:spcPct val="0"/>
              </a:spcAft>
              <a:buFont typeface="Times" pitchFamily="50" charset="0"/>
              <a:buChar char="•"/>
            </a:pPr>
            <a:endParaRPr lang="en-US" sz="600" b="1" kern="1200" dirty="0">
              <a:solidFill>
                <a:srgbClr val="000000"/>
              </a:solidFill>
              <a:latin typeface="Arial"/>
              <a:ea typeface="+mn-ea"/>
              <a:cs typeface="+mn-cs"/>
            </a:endParaRPr>
          </a:p>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a:ea typeface="+mn-ea"/>
                <a:cs typeface="+mn-cs"/>
              </a:rPr>
              <a:t>PAC33 (1/08) accepted the “last” 6 </a:t>
            </a:r>
            <a:r>
              <a:rPr lang="en-US" sz="1600" b="1" kern="1200" dirty="0" err="1">
                <a:solidFill>
                  <a:srgbClr val="000000"/>
                </a:solidFill>
                <a:latin typeface="Arial"/>
                <a:ea typeface="+mn-ea"/>
                <a:cs typeface="+mn-cs"/>
              </a:rPr>
              <a:t>GeV</a:t>
            </a:r>
            <a:r>
              <a:rPr lang="en-US" sz="1600" b="1" kern="1200" dirty="0">
                <a:solidFill>
                  <a:srgbClr val="000000"/>
                </a:solidFill>
                <a:latin typeface="Arial"/>
                <a:ea typeface="+mn-ea"/>
                <a:cs typeface="+mn-cs"/>
              </a:rPr>
              <a:t> proposals, reviewed a large fraction of the remaining program and helped us make some hard choices on scientific priorities</a:t>
            </a:r>
          </a:p>
          <a:p>
            <a:pPr marL="230188" indent="-230188" algn="l" rtl="0" eaLnBrk="0" fontAlgn="base" hangingPunct="0">
              <a:spcBef>
                <a:spcPct val="20000"/>
              </a:spcBef>
              <a:spcAft>
                <a:spcPct val="0"/>
              </a:spcAft>
              <a:buFont typeface="Times" pitchFamily="50" charset="0"/>
              <a:buChar char="•"/>
            </a:pPr>
            <a:endParaRPr lang="en-US" sz="600" b="1" kern="1200" dirty="0">
              <a:solidFill>
                <a:srgbClr val="000000"/>
              </a:solidFill>
              <a:latin typeface="Arial"/>
              <a:ea typeface="+mn-ea"/>
              <a:cs typeface="+mn-cs"/>
            </a:endParaRPr>
          </a:p>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a:ea typeface="+mn-ea"/>
                <a:cs typeface="+mn-cs"/>
              </a:rPr>
              <a:t>The Preliminary Draft Schedule </a:t>
            </a:r>
          </a:p>
          <a:p>
            <a:pPr marL="687388" lvl="1" indent="-230188" algn="l" rtl="0" eaLnBrk="0" fontAlgn="base" hangingPunct="0">
              <a:spcBef>
                <a:spcPct val="20000"/>
              </a:spcBef>
              <a:spcAft>
                <a:spcPct val="0"/>
              </a:spcAft>
              <a:buFont typeface="Arial" pitchFamily="34" charset="0"/>
              <a:buChar char="–"/>
            </a:pPr>
            <a:r>
              <a:rPr lang="en-US" sz="1600" b="1" kern="1200" dirty="0">
                <a:solidFill>
                  <a:srgbClr val="000000"/>
                </a:solidFill>
                <a:latin typeface="Arial"/>
                <a:ea typeface="+mn-ea"/>
                <a:cs typeface="+mn-cs"/>
              </a:rPr>
              <a:t>Posted (8/27/08) for public review</a:t>
            </a:r>
          </a:p>
          <a:p>
            <a:pPr marL="687388" lvl="1" indent="-230188" algn="l" rtl="0" eaLnBrk="0" fontAlgn="base" hangingPunct="0">
              <a:spcBef>
                <a:spcPct val="20000"/>
              </a:spcBef>
              <a:spcAft>
                <a:spcPct val="0"/>
              </a:spcAft>
              <a:buFont typeface="Arial" pitchFamily="34" charset="0"/>
              <a:buChar char="–"/>
            </a:pPr>
            <a:r>
              <a:rPr lang="en-US" sz="1600" b="1" kern="1200" dirty="0">
                <a:solidFill>
                  <a:srgbClr val="000000"/>
                </a:solidFill>
                <a:latin typeface="Arial"/>
                <a:ea typeface="+mn-ea"/>
                <a:cs typeface="+mn-cs"/>
              </a:rPr>
              <a:t>Discussed at an open meeting (9/18/08)</a:t>
            </a:r>
          </a:p>
          <a:p>
            <a:pPr marL="228600" indent="-228600" algn="l" rtl="0" eaLnBrk="0" fontAlgn="base" hangingPunct="0">
              <a:spcBef>
                <a:spcPct val="20000"/>
              </a:spcBef>
              <a:spcAft>
                <a:spcPct val="0"/>
              </a:spcAft>
              <a:buFont typeface="Times" pitchFamily="50" charset="0"/>
              <a:buChar char="•"/>
            </a:pPr>
            <a:endParaRPr lang="en-US" sz="600" b="1" kern="1200" dirty="0">
              <a:solidFill>
                <a:srgbClr val="000000"/>
              </a:solidFill>
              <a:latin typeface="Arial" charset="0"/>
              <a:ea typeface="+mn-ea"/>
              <a:cs typeface="+mn-cs"/>
            </a:endParaRPr>
          </a:p>
          <a:p>
            <a:pPr marL="228600" indent="-228600" algn="l" rtl="0" eaLnBrk="0" fontAlgn="base" hangingPunct="0">
              <a:spcBef>
                <a:spcPct val="20000"/>
              </a:spcBef>
              <a:spcAft>
                <a:spcPct val="0"/>
              </a:spcAft>
              <a:buFont typeface="Times" pitchFamily="50" charset="0"/>
              <a:buChar char="•"/>
            </a:pPr>
            <a:r>
              <a:rPr lang="en-US" sz="1600" b="1" kern="1200" dirty="0">
                <a:solidFill>
                  <a:srgbClr val="000000"/>
                </a:solidFill>
                <a:latin typeface="Arial"/>
                <a:ea typeface="+mn-ea"/>
                <a:cs typeface="+mn-cs"/>
              </a:rPr>
              <a:t>Planning process and draft schedule reviewed by JSA Science Council (9/24/08)</a:t>
            </a:r>
          </a:p>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charset="0"/>
                <a:ea typeface="+mn-ea"/>
                <a:cs typeface="+mn-cs"/>
              </a:rPr>
              <a:t>A slightly revised draft schedule incorporating input received at those meetings was posted on 10/1/08 w/ an invitation to comment and a reminder of our intention to have the plan reviewed by PAC34 </a:t>
            </a:r>
          </a:p>
          <a:p>
            <a:pPr marL="230188" indent="-230188" algn="l" rtl="0" eaLnBrk="0" fontAlgn="base" hangingPunct="0">
              <a:spcBef>
                <a:spcPct val="20000"/>
              </a:spcBef>
              <a:spcAft>
                <a:spcPct val="0"/>
              </a:spcAft>
              <a:buFont typeface="Times" pitchFamily="50" charset="0"/>
              <a:buChar char="•"/>
            </a:pPr>
            <a:endParaRPr lang="en-US" sz="600" b="1" kern="1200" dirty="0">
              <a:solidFill>
                <a:srgbClr val="000000"/>
              </a:solidFill>
              <a:latin typeface="Arial" charset="0"/>
              <a:ea typeface="+mn-ea"/>
              <a:cs typeface="+mn-cs"/>
            </a:endParaRPr>
          </a:p>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charset="0"/>
                <a:ea typeface="+mn-ea"/>
                <a:cs typeface="+mn-cs"/>
              </a:rPr>
              <a:t>PAC34 (1/26-30/2009) received a number of written comments, and both a public and an executive session were held to discuss the plan.  In its published report, the PAC </a:t>
            </a:r>
            <a:r>
              <a:rPr lang="en-US" sz="1600" b="1" i="1" kern="1200" dirty="0">
                <a:solidFill>
                  <a:srgbClr val="000000"/>
                </a:solidFill>
                <a:latin typeface="Arial" charset="0"/>
                <a:ea typeface="+mn-ea"/>
                <a:cs typeface="+mn-cs"/>
              </a:rPr>
              <a:t>“</a:t>
            </a:r>
            <a:r>
              <a:rPr lang="en-US" sz="1600" i="1" kern="1200" dirty="0">
                <a:solidFill>
                  <a:srgbClr val="000000"/>
                </a:solidFill>
                <a:latin typeface="Arial" charset="0"/>
                <a:ea typeface="+mn-ea"/>
                <a:cs typeface="+mn-cs"/>
              </a:rPr>
              <a:t>endorses the proposed scheduling, with a few caveats, as the best possible attempt to meet the Approved physics goals of the program within the currently known constraints. If further funding becomes available……, then we comment on where we see the priorities for additional running.”</a:t>
            </a:r>
          </a:p>
          <a:p>
            <a:pPr marL="230188" indent="-230188" algn="l" rtl="0" eaLnBrk="0" fontAlgn="base" hangingPunct="0">
              <a:spcBef>
                <a:spcPct val="20000"/>
              </a:spcBef>
              <a:spcAft>
                <a:spcPct val="0"/>
              </a:spcAft>
              <a:buFont typeface="Times" pitchFamily="50" charset="0"/>
              <a:buChar char="•"/>
            </a:pPr>
            <a:endParaRPr lang="en-US" sz="600" b="1" kern="1200" dirty="0">
              <a:solidFill>
                <a:srgbClr val="000000"/>
              </a:solidFill>
              <a:latin typeface="Arial" charset="0"/>
              <a:ea typeface="+mn-ea"/>
              <a:cs typeface="+mn-cs"/>
            </a:endParaRPr>
          </a:p>
          <a:p>
            <a:pPr marL="230188" indent="-230188" algn="l" rtl="0" eaLnBrk="0" fontAlgn="base" hangingPunct="0">
              <a:spcBef>
                <a:spcPct val="20000"/>
              </a:spcBef>
              <a:spcAft>
                <a:spcPct val="0"/>
              </a:spcAft>
              <a:buFont typeface="Times" pitchFamily="50" charset="0"/>
              <a:buChar char="•"/>
            </a:pPr>
            <a:r>
              <a:rPr lang="en-US" sz="1600" b="1" kern="1200" dirty="0">
                <a:solidFill>
                  <a:srgbClr val="000000"/>
                </a:solidFill>
                <a:latin typeface="Arial" charset="0"/>
                <a:ea typeface="+mn-ea"/>
                <a:cs typeface="+mn-cs"/>
              </a:rPr>
              <a:t>“The Plan” </a:t>
            </a:r>
            <a:r>
              <a:rPr lang="en-US" sz="1600" b="1" kern="1200" dirty="0" smtClean="0">
                <a:solidFill>
                  <a:srgbClr val="000000"/>
                </a:solidFill>
                <a:latin typeface="Arial" charset="0"/>
                <a:ea typeface="+mn-ea"/>
                <a:cs typeface="+mn-cs"/>
              </a:rPr>
              <a:t>was then </a:t>
            </a:r>
            <a:r>
              <a:rPr lang="en-US" sz="1600" b="1" kern="1200" dirty="0">
                <a:solidFill>
                  <a:srgbClr val="000000"/>
                </a:solidFill>
                <a:latin typeface="Arial" charset="0"/>
                <a:ea typeface="+mn-ea"/>
                <a:cs typeface="+mn-cs"/>
              </a:rPr>
              <a:t>adopted as a broad guide to the science we will do, budgets permitting, between now and the final 12 GeV </a:t>
            </a:r>
            <a:r>
              <a:rPr lang="en-US" sz="1600" b="1" kern="1200" dirty="0" smtClean="0">
                <a:solidFill>
                  <a:srgbClr val="000000"/>
                </a:solidFill>
                <a:latin typeface="Arial" charset="0"/>
                <a:ea typeface="+mn-ea"/>
                <a:cs typeface="+mn-cs"/>
              </a:rPr>
              <a:t>shutdown</a:t>
            </a:r>
          </a:p>
          <a:p>
            <a:pPr marL="230188" indent="-230188" algn="l" rtl="0" eaLnBrk="0" fontAlgn="base" hangingPunct="0">
              <a:spcBef>
                <a:spcPct val="20000"/>
              </a:spcBef>
              <a:spcAft>
                <a:spcPct val="0"/>
              </a:spcAft>
              <a:buFont typeface="Times" pitchFamily="50" charset="0"/>
              <a:buChar char="•"/>
            </a:pPr>
            <a:endParaRPr lang="en-US" sz="800" b="1" kern="1200" dirty="0" smtClean="0">
              <a:solidFill>
                <a:srgbClr val="000000"/>
              </a:solidFill>
              <a:latin typeface="Arial" charset="0"/>
              <a:ea typeface="+mn-ea"/>
              <a:cs typeface="+mn-cs"/>
            </a:endParaRPr>
          </a:p>
          <a:p>
            <a:pPr marL="230188" indent="-230188" algn="l" rtl="0" eaLnBrk="0" fontAlgn="base" hangingPunct="0">
              <a:spcBef>
                <a:spcPct val="20000"/>
              </a:spcBef>
              <a:spcAft>
                <a:spcPct val="0"/>
              </a:spcAft>
              <a:buFont typeface="Times" pitchFamily="50" charset="0"/>
              <a:buChar char="•"/>
            </a:pPr>
            <a:r>
              <a:rPr lang="en-US" b="1" dirty="0" smtClean="0">
                <a:solidFill>
                  <a:srgbClr val="000000"/>
                </a:solidFill>
              </a:rPr>
              <a:t>Progress and plans were reviewed at PAC35 and will be reviewed again at PAC36</a:t>
            </a:r>
            <a:endParaRPr lang="en-US" sz="1600" b="1" kern="1200" dirty="0">
              <a:solidFill>
                <a:srgbClr val="000000"/>
              </a:solidFill>
              <a:latin typeface="Arial" charset="0"/>
              <a:ea typeface="+mn-ea"/>
              <a:cs typeface="+mn-cs"/>
            </a:endParaRPr>
          </a:p>
          <a:p>
            <a:pPr marL="228600" indent="-228600" algn="l" rtl="0" eaLnBrk="0" fontAlgn="base" hangingPunct="0">
              <a:spcBef>
                <a:spcPct val="20000"/>
              </a:spcBef>
              <a:spcAft>
                <a:spcPct val="0"/>
              </a:spcAft>
              <a:buFont typeface="Times" pitchFamily="50" charset="0"/>
              <a:buChar char="•"/>
            </a:pPr>
            <a:endParaRPr lang="en-US" sz="1600" b="1" i="1" kern="1200" dirty="0">
              <a:solidFill>
                <a:srgbClr val="000000"/>
              </a:solidFill>
              <a:latin typeface="Arial" charset="0"/>
              <a:ea typeface="+mn-ea"/>
              <a:cs typeface="+mn-cs"/>
            </a:endParaRPr>
          </a:p>
          <a:p>
            <a:pPr marL="228600" indent="-228600" algn="l" rtl="0" eaLnBrk="0" fontAlgn="base" hangingPunct="0">
              <a:spcBef>
                <a:spcPct val="20000"/>
              </a:spcBef>
              <a:spcAft>
                <a:spcPct val="0"/>
              </a:spcAft>
              <a:buFont typeface="Times" pitchFamily="50" charset="0"/>
              <a:buChar char="•"/>
            </a:pPr>
            <a:endParaRPr lang="en-US" sz="1600" b="1" kern="12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392238"/>
          <a:ext cx="8991600" cy="4785360"/>
        </p:xfrm>
        <a:graphic>
          <a:graphicData uri="http://schemas.openxmlformats.org/drawingml/2006/table">
            <a:tbl>
              <a:tblPr bandRow="1"/>
              <a:tblGrid>
                <a:gridCol w="1151975"/>
                <a:gridCol w="4105825"/>
                <a:gridCol w="16002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12-06-105</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Inclusive Scattering from Nuclei at x &gt; 1 in the quasi-elastic and deep-inelastic regimes</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D. Day</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Arrington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12-06-106</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Study of Color Transparency in Exclusive Vector Meson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Electroproduction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off Nuclei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normalizeH="0" baseline="0" dirty="0" smtClean="0">
                          <a:ln>
                            <a:noFill/>
                          </a:ln>
                          <a:solidFill>
                            <a:schemeClr val="tx1"/>
                          </a:solidFill>
                          <a:effectLst/>
                          <a:latin typeface="Arial" charset="0"/>
                          <a:ea typeface="Times New Roman" pitchFamily="18" charset="0"/>
                          <a:cs typeface="Arial" charset="0"/>
                        </a:rPr>
                        <a:t>K. Hafidi, </a:t>
                      </a:r>
                      <a:r>
                        <a:rPr kumimoji="0" lang="it-IT"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it-IT"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it-IT" sz="1400" b="1" i="0" u="none" strike="noStrike" kern="1200" cap="none" normalizeH="0" baseline="0" dirty="0" smtClean="0">
                          <a:ln>
                            <a:noFill/>
                          </a:ln>
                          <a:solidFill>
                            <a:schemeClr val="tx1"/>
                          </a:solidFill>
                          <a:effectLst/>
                          <a:latin typeface="Arial" charset="0"/>
                          <a:ea typeface="Times New Roman" pitchFamily="18" charset="0"/>
                          <a:cs typeface="Arial" charset="0"/>
                        </a:rPr>
                        <a:t>L. El Fassi, </a:t>
                      </a:r>
                      <a:br>
                        <a:rPr kumimoji="0" lang="it-IT"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it-IT" sz="1400" b="1" i="0" u="none" strike="noStrike" kern="1200" cap="none" normalizeH="0" baseline="0" dirty="0" smtClean="0">
                          <a:ln>
                            <a:noFill/>
                          </a:ln>
                          <a:solidFill>
                            <a:schemeClr val="tx1"/>
                          </a:solidFill>
                          <a:effectLst/>
                          <a:latin typeface="Arial" charset="0"/>
                          <a:ea typeface="Times New Roman" pitchFamily="18" charset="0"/>
                          <a:cs typeface="Arial" charset="0"/>
                        </a:rPr>
                        <a:t>M. Holtrop,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normalizeH="0" baseline="0" dirty="0" smtClean="0">
                          <a:ln>
                            <a:noFill/>
                          </a:ln>
                          <a:solidFill>
                            <a:schemeClr val="tx1"/>
                          </a:solidFill>
                          <a:effectLst/>
                          <a:latin typeface="Arial" charset="0"/>
                          <a:ea typeface="Times New Roman" pitchFamily="18" charset="0"/>
                          <a:cs typeface="Arial" charset="0"/>
                        </a:rPr>
                        <a:t>B. Mustapha, </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(40)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12-06-117</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Quark Propagation and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Hadron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Formation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W. Brooks, </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Gilfoyle</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H.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Hakobyan</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Hafidi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Hicks,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Holtrop</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Joo</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G.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Niculescu</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I.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Niculescu</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L. Weinstein,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Wood</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(60)</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15" name="Rectangle 2"/>
          <p:cNvSpPr>
            <a:spLocks noGrp="1" noChangeArrowheads="1"/>
          </p:cNvSpPr>
          <p:nvPr>
            <p:ph type="title"/>
          </p:nvPr>
        </p:nvSpPr>
        <p:spPr>
          <a:xfrm>
            <a:off x="0" y="152400"/>
            <a:ext cx="9144000" cy="746125"/>
          </a:xfrm>
        </p:spPr>
        <p:txBody>
          <a:bodyPr/>
          <a:lstStyle/>
          <a:p>
            <a:r>
              <a:rPr lang="en-US" sz="2800" smtClean="0"/>
              <a:t>Hadrons and cold nuclear matter</a:t>
            </a:r>
            <a:br>
              <a:rPr lang="en-US" sz="2800" smtClean="0"/>
            </a:br>
            <a:r>
              <a:rPr lang="en-US" sz="1800" smtClean="0"/>
              <a:t>(Medium modification of the nucleons, quark hadronization, N-N correlations,  </a:t>
            </a:r>
            <a:br>
              <a:rPr lang="en-US" sz="1800" smtClean="0"/>
            </a:br>
            <a:r>
              <a:rPr lang="en-US" sz="1800" smtClean="0"/>
              <a:t> 	hypernuclear spectroscopy, few-body experiments)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392238"/>
          <a:ext cx="8991600" cy="3718560"/>
        </p:xfrm>
        <a:graphic>
          <a:graphicData uri="http://schemas.openxmlformats.org/drawingml/2006/table">
            <a:tbl>
              <a:tblPr bandRow="1"/>
              <a:tblGrid>
                <a:gridCol w="1151975"/>
                <a:gridCol w="4105825"/>
                <a:gridCol w="16002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12-10-001a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Study of light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hypernuclei</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by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pionic</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decay at JLab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L. Tang,</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F.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Garabaldi</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LeRose</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Margaryan</a:t>
                      </a: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S. Nakamura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Reinhold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L. Yuan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(5)</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12-10-003</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Deuteron Electro-Disintegration at very high missing Momentum</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W.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Boeglin</a:t>
                      </a:r>
                      <a:endPar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M. Jones</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12-10-008</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Detailed studies of the nuclear dependence of F</a:t>
                      </a:r>
                      <a:r>
                        <a:rPr kumimoji="0" lang="en-US" sz="1400" b="1" i="0" u="none" strike="noStrike" kern="1200" cap="none" normalizeH="0" baseline="-25000" dirty="0">
                          <a:ln>
                            <a:noFill/>
                          </a:ln>
                          <a:solidFill>
                            <a:schemeClr val="tx1"/>
                          </a:solidFill>
                          <a:effectLst/>
                          <a:latin typeface="Arial" charset="0"/>
                          <a:ea typeface="Times New Roman" pitchFamily="18" charset="0"/>
                          <a:cs typeface="Arial" charset="0"/>
                        </a:rPr>
                        <a:t>2</a:t>
                      </a: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 in the light nuclei</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A. Daniel,</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J. Arrington,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D. Gaskell</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15" name="Rectangle 2"/>
          <p:cNvSpPr>
            <a:spLocks noGrp="1" noChangeArrowheads="1"/>
          </p:cNvSpPr>
          <p:nvPr>
            <p:ph type="title"/>
          </p:nvPr>
        </p:nvSpPr>
        <p:spPr>
          <a:xfrm>
            <a:off x="0" y="152400"/>
            <a:ext cx="9144000" cy="746125"/>
          </a:xfrm>
        </p:spPr>
        <p:txBody>
          <a:bodyPr/>
          <a:lstStyle/>
          <a:p>
            <a:r>
              <a:rPr lang="en-US" sz="2800" dirty="0" smtClean="0"/>
              <a:t>Hadrons and cold nuclear matter (cont.)</a:t>
            </a:r>
            <a:br>
              <a:rPr lang="en-US" sz="2800" dirty="0" smtClean="0"/>
            </a:br>
            <a:r>
              <a:rPr lang="en-US" sz="1800" dirty="0" smtClean="0"/>
              <a:t>(Medium modification of the nucleons, quark </a:t>
            </a:r>
            <a:r>
              <a:rPr lang="en-US" sz="1800" dirty="0" err="1" smtClean="0"/>
              <a:t>hadronization</a:t>
            </a:r>
            <a:r>
              <a:rPr lang="en-US" sz="1800" dirty="0" smtClean="0"/>
              <a:t>, N-N correlations,  </a:t>
            </a:r>
            <a:br>
              <a:rPr lang="en-US" sz="1800" dirty="0" smtClean="0"/>
            </a:br>
            <a:r>
              <a:rPr lang="en-US" sz="1800" dirty="0" smtClean="0"/>
              <a:t> 	</a:t>
            </a:r>
            <a:r>
              <a:rPr lang="en-US" sz="1800" dirty="0" err="1" smtClean="0"/>
              <a:t>hypernuclear</a:t>
            </a:r>
            <a:r>
              <a:rPr lang="en-US" sz="1800" dirty="0" smtClean="0"/>
              <a:t> spectroscopy, few-body experiments)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392238"/>
          <a:ext cx="8991600" cy="5364480"/>
        </p:xfrm>
        <a:graphic>
          <a:graphicData uri="http://schemas.openxmlformats.org/drawingml/2006/table">
            <a:tbl>
              <a:tblPr bandRow="1"/>
              <a:tblGrid>
                <a:gridCol w="1151975"/>
                <a:gridCol w="4258225"/>
                <a:gridCol w="1371600"/>
                <a:gridCol w="685800"/>
                <a:gridCol w="762000"/>
                <a:gridCol w="7620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GeV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Conditionally approved experiments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12-06-107</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The Search for Color Transparency at 12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GeV</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D.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Dutta</a:t>
                      </a: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 </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R.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Ent</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(26)</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12-07-101</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Hadronization</a:t>
                      </a: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 in Nuclei by Deep Inelastic Electron Scattering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1" i="1" u="none" strike="noStrike" kern="1200" cap="none" normalizeH="0" baseline="0" dirty="0" smtClean="0">
                          <a:ln>
                            <a:noFill/>
                          </a:ln>
                          <a:solidFill>
                            <a:srgbClr val="0000FF"/>
                          </a:solidFill>
                          <a:effectLst/>
                          <a:latin typeface="Arial" charset="0"/>
                          <a:ea typeface="Times New Roman" pitchFamily="18" charset="0"/>
                          <a:cs typeface="Arial" charset="0"/>
                        </a:rPr>
                        <a:t>B. Norum,</a:t>
                      </a:r>
                      <a:br>
                        <a:rPr kumimoji="0" lang="de-DE" sz="1400" b="1" i="1"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de-DE" sz="1400" b="1" i="0" u="none" strike="noStrike" kern="1200" cap="none" normalizeH="0" baseline="0" dirty="0" smtClean="0">
                          <a:ln>
                            <a:noFill/>
                          </a:ln>
                          <a:solidFill>
                            <a:srgbClr val="0000FF"/>
                          </a:solidFill>
                          <a:effectLst/>
                          <a:latin typeface="Arial" charset="0"/>
                          <a:ea typeface="Times New Roman" pitchFamily="18" charset="0"/>
                          <a:cs typeface="Arial" charset="0"/>
                        </a:rPr>
                        <a:t>J-P. Chen, </a:t>
                      </a:r>
                      <a:br>
                        <a:rPr kumimoji="0" lang="de-DE"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de-DE" sz="1400" b="1" i="0" u="none" strike="noStrike" kern="1200" cap="none" normalizeH="0" baseline="0" dirty="0" smtClean="0">
                          <a:ln>
                            <a:noFill/>
                          </a:ln>
                          <a:solidFill>
                            <a:srgbClr val="0000FF"/>
                          </a:solidFill>
                          <a:effectLst/>
                          <a:latin typeface="Arial" charset="0"/>
                          <a:ea typeface="Times New Roman" pitchFamily="18" charset="0"/>
                          <a:cs typeface="Arial" charset="0"/>
                        </a:rPr>
                        <a:t>H. Lu, </a:t>
                      </a:r>
                      <a:br>
                        <a:rPr kumimoji="0" lang="de-DE"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de-DE" sz="1400" b="1" i="0" u="none" strike="noStrike" kern="1200" cap="none" normalizeH="0" baseline="0" dirty="0" smtClean="0">
                          <a:ln>
                            <a:noFill/>
                          </a:ln>
                          <a:solidFill>
                            <a:srgbClr val="0000FF"/>
                          </a:solidFill>
                          <a:effectLst/>
                          <a:latin typeface="Arial" charset="0"/>
                          <a:ea typeface="Times New Roman" pitchFamily="18" charset="0"/>
                          <a:cs typeface="Arial" charset="0"/>
                        </a:rPr>
                        <a:t>K. Wang</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(15)</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12-07-106</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The A-Dependence of J/</a:t>
                      </a:r>
                      <a:r>
                        <a:rPr kumimoji="0" lang="en-US" sz="1400" b="1" i="0" u="none" strike="noStrike" kern="1200" cap="none" normalizeH="0" baseline="0" dirty="0" smtClean="0">
                          <a:ln>
                            <a:noFill/>
                          </a:ln>
                          <a:solidFill>
                            <a:srgbClr val="0000FF"/>
                          </a:solidFill>
                          <a:effectLst/>
                          <a:latin typeface="Symbol" pitchFamily="18" charset="2"/>
                          <a:ea typeface="Times New Roman" pitchFamily="18" charset="0"/>
                          <a:cs typeface="Arial" charset="0"/>
                        </a:rPr>
                        <a:t>Y</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Photoproduction</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near Threshold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1" i="1" u="none" strike="noStrike" kern="1200" cap="none" normalizeH="0" baseline="0" dirty="0" smtClean="0">
                          <a:ln>
                            <a:noFill/>
                          </a:ln>
                          <a:solidFill>
                            <a:srgbClr val="0000FF"/>
                          </a:solidFill>
                          <a:effectLst/>
                          <a:latin typeface="Arial" charset="0"/>
                          <a:ea typeface="Times New Roman" pitchFamily="18" charset="0"/>
                          <a:cs typeface="Arial" charset="0"/>
                        </a:rPr>
                        <a:t>E. Chudakov, </a:t>
                      </a:r>
                      <a:r>
                        <a:rPr kumimoji="0" lang="da-DK"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da-DK"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da-DK" sz="1400" b="1" i="0" u="none" strike="noStrike" kern="1200" cap="none" normalizeH="0" baseline="0" dirty="0" smtClean="0">
                          <a:ln>
                            <a:noFill/>
                          </a:ln>
                          <a:solidFill>
                            <a:srgbClr val="0000FF"/>
                          </a:solidFill>
                          <a:effectLst/>
                          <a:latin typeface="Arial" charset="0"/>
                          <a:ea typeface="Times New Roman" pitchFamily="18" charset="0"/>
                          <a:cs typeface="Arial" charset="0"/>
                        </a:rPr>
                        <a:t>P. Bosted, </a:t>
                      </a:r>
                      <a:br>
                        <a:rPr kumimoji="0" lang="da-DK"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da-DK" sz="1400" b="1" i="0" u="none" strike="noStrike" kern="1200" cap="none" normalizeH="0" baseline="0" dirty="0" smtClean="0">
                          <a:ln>
                            <a:noFill/>
                          </a:ln>
                          <a:solidFill>
                            <a:srgbClr val="0000FF"/>
                          </a:solidFill>
                          <a:effectLst/>
                          <a:latin typeface="Arial" charset="0"/>
                          <a:ea typeface="Times New Roman" pitchFamily="18" charset="0"/>
                          <a:cs typeface="Arial" charset="0"/>
                        </a:rPr>
                        <a:t>J. Dunne</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12-10-001b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Study of light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hypernuclei</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by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pionic</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decay at JLab</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L. Tang,</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F.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Garabaldi</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J.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LeRose</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Margaryan</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S. Nakamura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J. Reinhold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L. Yuan</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(42)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45" name="Rectangle 2"/>
          <p:cNvSpPr>
            <a:spLocks noGrp="1" noChangeArrowheads="1"/>
          </p:cNvSpPr>
          <p:nvPr>
            <p:ph type="title"/>
          </p:nvPr>
        </p:nvSpPr>
        <p:spPr>
          <a:xfrm>
            <a:off x="0" y="152400"/>
            <a:ext cx="9144000" cy="746125"/>
          </a:xfrm>
        </p:spPr>
        <p:txBody>
          <a:bodyPr/>
          <a:lstStyle/>
          <a:p>
            <a:r>
              <a:rPr lang="en-US" sz="2800" smtClean="0"/>
              <a:t>Hadrons and cold nuclear matter (cont.)</a:t>
            </a:r>
            <a:br>
              <a:rPr lang="en-US" sz="2800" smtClean="0"/>
            </a:br>
            <a:r>
              <a:rPr lang="en-US" sz="1800" smtClean="0"/>
              <a:t>(Medium modification of the nucleons, quark hadronization, N-N correlations,  </a:t>
            </a:r>
            <a:br>
              <a:rPr lang="en-US" sz="1800" smtClean="0"/>
            </a:br>
            <a:r>
              <a:rPr lang="en-US" sz="1800" smtClean="0"/>
              <a:t> 	hypernuclear spectroscopy, few-body experiments)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392238"/>
          <a:ext cx="8991600" cy="3078480"/>
        </p:xfrm>
        <a:graphic>
          <a:graphicData uri="http://schemas.openxmlformats.org/drawingml/2006/table">
            <a:tbl>
              <a:tblPr bandRow="1"/>
              <a:tblGrid>
                <a:gridCol w="1151975"/>
                <a:gridCol w="4334425"/>
                <a:gridCol w="13716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GeV Proposal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12-09-005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An Ultra-Precise Measurement of the Weak Mixing Angle using Moeller Scattering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K. Kumar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(253)</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12-10-007</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Precision Measurement of Parity-violation in Deep Inelastic Scattering Over a Broad Kinematic Range</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P. Souder</a:t>
                      </a:r>
                      <a:endParaRPr kumimoji="0" lang="en-US" sz="1400" b="1" i="1"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(339)</a:t>
                      </a:r>
                      <a:endPar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12-10-011</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A Precision Measurement of the eta </a:t>
                      </a:r>
                      <a:r>
                        <a:rPr kumimoji="0" lang="en-US" sz="1400" b="1" i="0" u="none" strike="noStrike" kern="1200" cap="none" normalizeH="0" baseline="0" dirty="0" err="1">
                          <a:ln>
                            <a:noFill/>
                          </a:ln>
                          <a:solidFill>
                            <a:schemeClr val="tx1"/>
                          </a:solidFill>
                          <a:effectLst/>
                          <a:latin typeface="Arial" charset="0"/>
                          <a:ea typeface="Times New Roman" pitchFamily="18" charset="0"/>
                          <a:cs typeface="Arial" charset="0"/>
                        </a:rPr>
                        <a:t>Radiative</a:t>
                      </a: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 Decay Width via the </a:t>
                      </a:r>
                      <a:r>
                        <a:rPr kumimoji="0" lang="en-US" sz="1400" b="1" i="0" u="none" strike="noStrike" kern="1200" cap="none" normalizeH="0" baseline="0" dirty="0" err="1">
                          <a:ln>
                            <a:noFill/>
                          </a:ln>
                          <a:solidFill>
                            <a:schemeClr val="tx1"/>
                          </a:solidFill>
                          <a:effectLst/>
                          <a:latin typeface="Arial" charset="0"/>
                          <a:ea typeface="Times New Roman" pitchFamily="18" charset="0"/>
                          <a:cs typeface="Arial" charset="0"/>
                        </a:rPr>
                        <a:t>Primakoff</a:t>
                      </a: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 Effect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A. </a:t>
                      </a:r>
                      <a:r>
                        <a:rPr kumimoji="0" lang="en-US" sz="1400" b="1" i="1" u="none" strike="noStrike" kern="1200" cap="none" normalizeH="0" baseline="0" dirty="0" err="1" smtClean="0">
                          <a:ln>
                            <a:noFill/>
                          </a:ln>
                          <a:solidFill>
                            <a:schemeClr val="tx1"/>
                          </a:solidFill>
                          <a:effectLst/>
                          <a:latin typeface="Arial" charset="0"/>
                          <a:ea typeface="Times New Roman" pitchFamily="18" charset="0"/>
                          <a:cs typeface="Arial" charset="0"/>
                        </a:rPr>
                        <a:t>Gasparian</a:t>
                      </a:r>
                      <a:r>
                        <a:rPr kumimoji="0" lang="en-US" sz="1400" b="1" i="1" u="none" strike="noStrike" kern="1200" cap="none" normalizeH="0" baseline="0" dirty="0" smtClean="0">
                          <a:ln>
                            <a:noFill/>
                          </a:ln>
                          <a:solidFill>
                            <a:schemeClr val="tx1"/>
                          </a:solidFill>
                          <a:effectLst/>
                          <a:latin typeface="Arial" charset="0"/>
                          <a:ea typeface="Times New Roman" pitchFamily="18" charset="0"/>
                          <a:cs typeface="Arial" charset="0"/>
                        </a:rPr>
                        <a:t>,</a:t>
                      </a: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L. </a:t>
                      </a:r>
                      <a:r>
                        <a:rPr kumimoji="0" lang="en-US" sz="1400" b="1" i="0" u="none" strike="noStrike" kern="1200" cap="none" normalizeH="0" baseline="0" dirty="0" err="1" smtClean="0">
                          <a:ln>
                            <a:noFill/>
                          </a:ln>
                          <a:solidFill>
                            <a:schemeClr val="tx1"/>
                          </a:solidFill>
                          <a:effectLst/>
                          <a:latin typeface="Arial" charset="0"/>
                          <a:ea typeface="Times New Roman" pitchFamily="18" charset="0"/>
                          <a:cs typeface="Arial" charset="0"/>
                        </a:rPr>
                        <a:t>Gan</a:t>
                      </a: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rPr>
                        <a:t>D</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(88)</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81" name="Rectangle 2"/>
          <p:cNvSpPr>
            <a:spLocks noGrp="1" noChangeArrowheads="1"/>
          </p:cNvSpPr>
          <p:nvPr>
            <p:ph type="title"/>
          </p:nvPr>
        </p:nvSpPr>
        <p:spPr>
          <a:xfrm>
            <a:off x="0" y="76200"/>
            <a:ext cx="9144000" cy="1066800"/>
          </a:xfrm>
        </p:spPr>
        <p:txBody>
          <a:bodyPr/>
          <a:lstStyle/>
          <a:p>
            <a:r>
              <a:rPr lang="en-US" sz="2800" smtClean="0"/>
              <a:t>Low-energy tests of the Standard Model and Fundamental Symmetries</a:t>
            </a:r>
            <a:br>
              <a:rPr lang="en-US" sz="2800" smtClean="0"/>
            </a:br>
            <a:r>
              <a:rPr lang="en-US" sz="1800" smtClean="0"/>
              <a:t>(Møller, PVDIS, PRIMEX,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96" name="Group 604"/>
          <p:cNvGraphicFramePr>
            <a:graphicFrameLocks noGrp="1"/>
          </p:cNvGraphicFramePr>
          <p:nvPr/>
        </p:nvGraphicFramePr>
        <p:xfrm>
          <a:off x="76200" y="1392238"/>
          <a:ext cx="8991600" cy="4114800"/>
        </p:xfrm>
        <a:graphic>
          <a:graphicData uri="http://schemas.openxmlformats.org/drawingml/2006/table">
            <a:tbl>
              <a:tblPr bandRow="1"/>
              <a:tblGrid>
                <a:gridCol w="1151975"/>
                <a:gridCol w="3953425"/>
                <a:gridCol w="1752600"/>
                <a:gridCol w="685800"/>
                <a:gridCol w="762000"/>
                <a:gridCol w="6858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12 </a:t>
                      </a:r>
                      <a:r>
                        <a:rPr kumimoji="0" lang="en-US" sz="1400" b="1" i="0" u="none" strike="noStrike" cap="none" normalizeH="0" baseline="0" dirty="0" err="1" smtClean="0">
                          <a:ln>
                            <a:noFill/>
                          </a:ln>
                          <a:solidFill>
                            <a:schemeClr val="tx1"/>
                          </a:solidFill>
                          <a:effectLst/>
                          <a:latin typeface="Arial" charset="0"/>
                          <a:ea typeface="Times New Roman" pitchFamily="18" charset="0"/>
                          <a:cs typeface="Arial" charset="0"/>
                        </a:rPr>
                        <a:t>GeV</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Proposal #</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TITLE</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SPOKES-PERSON(S)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HALL</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Rating</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DAYS</a:t>
                      </a:r>
                    </a:p>
                  </a:txBody>
                  <a:tcPr marT="91440" marB="914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Conditionally approved experiments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12-07-102</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Precision Measurement of the Parity-Violating Asymmetry in DIS off Deuterium Using baseline 12-GeV Equipment in Hall C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P. Reimer,</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K.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Paschke</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X.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Zheng</a:t>
                      </a: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(36)</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12-09-002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Precise Measurement of </a:t>
                      </a:r>
                      <a:r>
                        <a:rPr kumimoji="0" lang="en-US" sz="1400" b="1" i="0" u="none" strike="noStrike" kern="1200" cap="none" normalizeH="0" baseline="0" dirty="0" smtClean="0">
                          <a:ln>
                            <a:noFill/>
                          </a:ln>
                          <a:solidFill>
                            <a:srgbClr val="0000FF"/>
                          </a:solidFill>
                          <a:effectLst/>
                          <a:latin typeface="Symbol" pitchFamily="18" charset="2"/>
                          <a:ea typeface="Times New Roman" pitchFamily="18" charset="0"/>
                          <a:cs typeface="Arial" charset="0"/>
                        </a:rPr>
                        <a:t>p</a:t>
                      </a:r>
                      <a:r>
                        <a:rPr kumimoji="0" lang="en-US" sz="1400" b="1" i="0" u="none" strike="noStrike" kern="1200" cap="none" normalizeH="0" baseline="30000" dirty="0" smtClean="0">
                          <a:ln>
                            <a:noFill/>
                          </a:ln>
                          <a:solidFill>
                            <a:srgbClr val="0000FF"/>
                          </a:solidFill>
                          <a:effectLst/>
                          <a:latin typeface="Arial" charset="0"/>
                          <a:ea typeface="Times New Roman" pitchFamily="18" charset="0"/>
                          <a:cs typeface="Arial" charset="0"/>
                        </a:rPr>
                        <a:t>+</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t>
                      </a:r>
                      <a:r>
                        <a:rPr kumimoji="0" lang="en-US" sz="1400" b="1" i="0" u="none" strike="noStrike" kern="1200" cap="none" normalizeH="0" baseline="0" dirty="0" smtClean="0">
                          <a:ln>
                            <a:noFill/>
                          </a:ln>
                          <a:solidFill>
                            <a:srgbClr val="0000FF"/>
                          </a:solidFill>
                          <a:effectLst/>
                          <a:latin typeface="Symbol" pitchFamily="18" charset="2"/>
                          <a:ea typeface="Times New Roman" pitchFamily="18" charset="0"/>
                          <a:cs typeface="Arial" charset="0"/>
                        </a:rPr>
                        <a:t>p</a:t>
                      </a:r>
                      <a:r>
                        <a:rPr kumimoji="0" lang="en-US" sz="1400" b="1" i="0" u="none" strike="noStrike" kern="1200" cap="none" normalizeH="0" baseline="30000" dirty="0" smtClean="0">
                          <a:ln>
                            <a:noFill/>
                          </a:ln>
                          <a:solidFill>
                            <a:srgbClr val="0000FF"/>
                          </a:solidFill>
                          <a:effectLst/>
                          <a:latin typeface="Arial" charset="0"/>
                          <a:ea typeface="Times New Roman" pitchFamily="18" charset="0"/>
                          <a:cs typeface="Arial" charset="0"/>
                        </a:rPr>
                        <a:t>-</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Ratios in Semi-Inclusive Deep Inelastic Scattering: Charge Symmetry Violating Quark Distributions </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K.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Hafidi</a:t>
                      </a: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D. </a:t>
                      </a:r>
                      <a:r>
                        <a:rPr kumimoji="0" lang="en-US" sz="1400" b="1" i="0" u="none" strike="noStrike" kern="1200" cap="none" normalizeH="0" baseline="0" dirty="0" err="1" smtClean="0">
                          <a:ln>
                            <a:noFill/>
                          </a:ln>
                          <a:solidFill>
                            <a:srgbClr val="0000FF"/>
                          </a:solidFill>
                          <a:effectLst/>
                          <a:latin typeface="Arial" charset="0"/>
                          <a:ea typeface="Times New Roman" pitchFamily="18" charset="0"/>
                          <a:cs typeface="Arial" charset="0"/>
                        </a:rPr>
                        <a:t>Dutta</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D. Gaskell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C</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(17)</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12-10-009</a:t>
                      </a:r>
                      <a:endPar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rPr>
                        <a:t>Search for new Vector Boson </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A’ Decaying </a:t>
                      </a:r>
                      <a:r>
                        <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rPr>
                        <a:t>to </a:t>
                      </a:r>
                      <a:r>
                        <a:rPr kumimoji="0" lang="en-US" sz="1400" b="1" i="0" u="none" strike="noStrike" kern="1200" cap="none" normalizeH="0" baseline="0" dirty="0" err="1">
                          <a:ln>
                            <a:noFill/>
                          </a:ln>
                          <a:solidFill>
                            <a:srgbClr val="0000FF"/>
                          </a:solidFill>
                          <a:effectLst/>
                          <a:latin typeface="Arial" charset="0"/>
                          <a:ea typeface="Times New Roman" pitchFamily="18" charset="0"/>
                          <a:cs typeface="Arial" charset="0"/>
                        </a:rPr>
                        <a:t>e</a:t>
                      </a:r>
                      <a:r>
                        <a:rPr kumimoji="0" lang="en-US" sz="1400" b="1" i="0" u="none" strike="noStrike" kern="1200" cap="none" normalizeH="0" baseline="30000" dirty="0" err="1">
                          <a:ln>
                            <a:noFill/>
                          </a:ln>
                          <a:solidFill>
                            <a:srgbClr val="0000FF"/>
                          </a:solidFill>
                          <a:effectLst/>
                          <a:latin typeface="Arial" charset="0"/>
                          <a:ea typeface="Times New Roman" pitchFamily="18" charset="0"/>
                          <a:cs typeface="Arial" charset="0"/>
                        </a:rPr>
                        <a:t>+</a:t>
                      </a:r>
                      <a:r>
                        <a:rPr kumimoji="0" lang="en-US" sz="1400" b="1" i="0" u="none" strike="noStrike" kern="1200" cap="none" normalizeH="0" baseline="0" dirty="0" err="1">
                          <a:ln>
                            <a:noFill/>
                          </a:ln>
                          <a:solidFill>
                            <a:srgbClr val="0000FF"/>
                          </a:solidFill>
                          <a:effectLst/>
                          <a:latin typeface="Arial" charset="0"/>
                          <a:ea typeface="Times New Roman" pitchFamily="18" charset="0"/>
                          <a:cs typeface="Arial" charset="0"/>
                        </a:rPr>
                        <a:t>e</a:t>
                      </a:r>
                      <a:r>
                        <a:rPr kumimoji="0" lang="en-US" sz="1400" b="1" i="0" u="none" strike="noStrike" kern="1200" cap="none" normalizeH="0" baseline="30000" dirty="0">
                          <a:ln>
                            <a:noFill/>
                          </a:ln>
                          <a:solidFill>
                            <a:srgbClr val="0000FF"/>
                          </a:solidFill>
                          <a:effectLst/>
                          <a:latin typeface="Arial" charset="0"/>
                          <a:ea typeface="Times New Roman" pitchFamily="18" charset="0"/>
                          <a:cs typeface="Arial" charset="0"/>
                        </a:rPr>
                        <a:t>-</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B. </a:t>
                      </a:r>
                      <a:r>
                        <a:rPr kumimoji="0" lang="en-US" sz="1400" b="1" i="1" u="none" strike="noStrike" kern="1200" cap="none" normalizeH="0" baseline="0" dirty="0" err="1" smtClean="0">
                          <a:ln>
                            <a:noFill/>
                          </a:ln>
                          <a:solidFill>
                            <a:srgbClr val="0000FF"/>
                          </a:solidFill>
                          <a:effectLst/>
                          <a:latin typeface="Arial" charset="0"/>
                          <a:ea typeface="Times New Roman" pitchFamily="18" charset="0"/>
                          <a:cs typeface="Arial" charset="0"/>
                        </a:rPr>
                        <a:t>Wojtsekhowski</a:t>
                      </a:r>
                      <a:r>
                        <a:rPr kumimoji="0" lang="en-US" sz="1400" b="1" i="1" u="none" strike="noStrike" kern="1200" cap="none" normalizeH="0" baseline="0" dirty="0" smtClean="0">
                          <a:ln>
                            <a:noFill/>
                          </a:ln>
                          <a:solidFill>
                            <a:srgbClr val="0000FF"/>
                          </a:solidFill>
                          <a:effectLst/>
                          <a:latin typeface="Arial" charset="0"/>
                          <a:ea typeface="Times New Roman" pitchFamily="18" charset="0"/>
                          <a:cs typeface="Arial" charset="0"/>
                        </a:rPr>
                        <a:t>,</a:t>
                      </a: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
                      </a:r>
                      <a:b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b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N. Toro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P. Schuster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R. </a:t>
                      </a:r>
                      <a:r>
                        <a:rPr kumimoji="0" lang="en-US" sz="1400" b="1" i="0" u="none" strike="noStrike" kern="1200" cap="none" normalizeH="0" baseline="0" smtClean="0">
                          <a:ln>
                            <a:noFill/>
                          </a:ln>
                          <a:solidFill>
                            <a:srgbClr val="0000FF"/>
                          </a:solidFill>
                          <a:effectLst/>
                          <a:latin typeface="Arial" charset="0"/>
                          <a:ea typeface="Times New Roman" pitchFamily="18" charset="0"/>
                          <a:cs typeface="Arial" charset="0"/>
                        </a:rPr>
                        <a:t>Essig</a:t>
                      </a:r>
                      <a:endPar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rPr>
                        <a:t>A</a:t>
                      </a: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rPr>
                        <a:t>(33)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rgbClr val="0000FF"/>
                        </a:solidFill>
                        <a:effectLst/>
                        <a:latin typeface="Arial" charset="0"/>
                        <a:ea typeface="Times New Roman" pitchFamily="18" charset="0"/>
                        <a:cs typeface="Arial" charset="0"/>
                      </a:endParaRPr>
                    </a:p>
                  </a:txBody>
                  <a:tcPr marT="91440" marB="914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581" name="Rectangle 2"/>
          <p:cNvSpPr>
            <a:spLocks noGrp="1" noChangeArrowheads="1"/>
          </p:cNvSpPr>
          <p:nvPr>
            <p:ph type="title"/>
          </p:nvPr>
        </p:nvSpPr>
        <p:spPr>
          <a:xfrm>
            <a:off x="0" y="76200"/>
            <a:ext cx="9144000" cy="1066800"/>
          </a:xfrm>
        </p:spPr>
        <p:txBody>
          <a:bodyPr/>
          <a:lstStyle/>
          <a:p>
            <a:r>
              <a:rPr lang="en-US" sz="2800" smtClean="0"/>
              <a:t>Low-energy tests of the Standard Model and Fundamental Symmetries</a:t>
            </a:r>
            <a:br>
              <a:rPr lang="en-US" sz="2800" smtClean="0"/>
            </a:br>
            <a:r>
              <a:rPr lang="en-US" sz="1800" smtClean="0"/>
              <a:t>(Møller, PVDIS, PRIMEX,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0800"/>
            <a:ext cx="9144000" cy="736600"/>
          </a:xfrm>
        </p:spPr>
        <p:txBody>
          <a:bodyPr/>
          <a:lstStyle/>
          <a:p>
            <a:r>
              <a:rPr lang="en-US" dirty="0" smtClean="0"/>
              <a:t>Details of </a:t>
            </a:r>
            <a:br>
              <a:rPr lang="en-US" dirty="0" smtClean="0"/>
            </a:br>
            <a:r>
              <a:rPr lang="en-US" dirty="0" smtClean="0"/>
              <a:t>Draft Long Range Schedule </a:t>
            </a:r>
            <a:br>
              <a:rPr lang="en-US" dirty="0" smtClean="0"/>
            </a:br>
            <a:r>
              <a:rPr lang="en-US" dirty="0" smtClean="0"/>
              <a:t>by Hall</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52400" y="1208774"/>
          <a:ext cx="8839201" cy="3074835"/>
        </p:xfrm>
        <a:graphic>
          <a:graphicData uri="http://schemas.openxmlformats.org/drawingml/2006/table">
            <a:tbl>
              <a:tblPr/>
              <a:tblGrid>
                <a:gridCol w="762972"/>
                <a:gridCol w="1783281"/>
                <a:gridCol w="1851439"/>
                <a:gridCol w="1561413"/>
                <a:gridCol w="1396579"/>
                <a:gridCol w="1483517"/>
              </a:tblGrid>
              <a:tr h="386365">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endParaRPr lang="en-US" sz="1200" b="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a:latin typeface="Times New Roman"/>
                          <a:ea typeface="Times New Roman"/>
                          <a:cs typeface="Times New Roman"/>
                        </a:rPr>
                        <a:t>Special Accel. Requirements</a:t>
                      </a: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it-IT" sz="1200" b="1" dirty="0" smtClean="0">
                          <a:latin typeface="Times New Roman"/>
                          <a:ea typeface="Times New Roman"/>
                          <a:cs typeface="Times New Roman"/>
                        </a:rPr>
                        <a:t>Scientific</a:t>
                      </a:r>
                    </a:p>
                    <a:p>
                      <a:pPr marL="0" marR="0" algn="ctr">
                        <a:spcBef>
                          <a:spcPts val="0"/>
                        </a:spcBef>
                        <a:spcAft>
                          <a:spcPts val="0"/>
                        </a:spcAft>
                      </a:pPr>
                      <a:r>
                        <a:rPr lang="it-IT"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93184">
                <a:tc gridSpan="6">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4">
                <a:tc>
                  <a:txBody>
                    <a:bodyPr/>
                    <a:lstStyle/>
                    <a:p>
                      <a:pPr marL="0" marR="0">
                        <a:spcBef>
                          <a:spcPts val="0"/>
                        </a:spcBef>
                        <a:spcAft>
                          <a:spcPts val="0"/>
                        </a:spcAft>
                      </a:pPr>
                      <a:r>
                        <a:rPr lang="en-US" sz="1200" b="1" dirty="0" smtClean="0">
                          <a:latin typeface="Times New Roman"/>
                          <a:ea typeface="Times New Roman"/>
                          <a:cs typeface="Times New Roman"/>
                        </a:rPr>
                        <a:t>FY2009</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93184">
                <a:tc>
                  <a:txBody>
                    <a:bodyPr/>
                    <a:lstStyle/>
                    <a:p>
                      <a:pPr marL="0" marR="0">
                        <a:spcBef>
                          <a:spcPts val="0"/>
                        </a:spcBef>
                        <a:spcAft>
                          <a:spcPts val="0"/>
                        </a:spcAft>
                      </a:pPr>
                      <a:r>
                        <a:rPr lang="en-US" sz="1200">
                          <a:latin typeface="Times New Roman"/>
                          <a:ea typeface="Times New Roman"/>
                          <a:cs typeface="Times New Roman"/>
                        </a:rPr>
                        <a:t>E06-010</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Transversity</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Standard</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29</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365">
                <a:tc>
                  <a:txBody>
                    <a:bodyPr/>
                    <a:lstStyle/>
                    <a:p>
                      <a:pPr marL="0" marR="0">
                        <a:spcBef>
                          <a:spcPts val="0"/>
                        </a:spcBef>
                        <a:spcAft>
                          <a:spcPts val="0"/>
                        </a:spcAft>
                      </a:pPr>
                      <a:r>
                        <a:rPr lang="en-US" sz="1200">
                          <a:latin typeface="Times New Roman"/>
                          <a:ea typeface="Times New Roman"/>
                          <a:cs typeface="Times New Roman"/>
                        </a:rPr>
                        <a:t>E07-013</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Normal SSA in DIS on pol. </a:t>
                      </a:r>
                      <a:r>
                        <a:rPr lang="en-US" sz="1200" baseline="30000" dirty="0">
                          <a:latin typeface="Times New Roman"/>
                          <a:ea typeface="Times New Roman"/>
                          <a:cs typeface="Times New Roman"/>
                        </a:rPr>
                        <a:t>3</a:t>
                      </a:r>
                      <a:r>
                        <a:rPr lang="en-US" sz="1200" dirty="0">
                          <a:latin typeface="Times New Roman"/>
                          <a:ea typeface="Times New Roman"/>
                          <a:cs typeface="Times New Roman"/>
                        </a:rPr>
                        <a:t>He</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Standard</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B</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0 (parasitic on E06-010)</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4">
                <a:tc>
                  <a:txBody>
                    <a:bodyPr/>
                    <a:lstStyle/>
                    <a:p>
                      <a:pPr marL="0" marR="0">
                        <a:spcBef>
                          <a:spcPts val="0"/>
                        </a:spcBef>
                        <a:spcAft>
                          <a:spcPts val="0"/>
                        </a:spcAft>
                      </a:pPr>
                      <a:r>
                        <a:rPr lang="en-US" sz="1200">
                          <a:latin typeface="Times New Roman"/>
                          <a:ea typeface="Times New Roman"/>
                          <a:cs typeface="Times New Roman"/>
                        </a:rPr>
                        <a:t>E06-014</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d</a:t>
                      </a:r>
                      <a:r>
                        <a:rPr lang="en-US" sz="1200" baseline="-25000" dirty="0">
                          <a:latin typeface="Times New Roman"/>
                          <a:ea typeface="Times New Roman"/>
                          <a:cs typeface="Times New Roman"/>
                        </a:rPr>
                        <a:t>2</a:t>
                      </a:r>
                      <a:r>
                        <a:rPr lang="en-US" sz="1200" baseline="30000" dirty="0">
                          <a:latin typeface="Times New Roman"/>
                          <a:ea typeface="Times New Roman"/>
                          <a:cs typeface="Times New Roman"/>
                        </a:rPr>
                        <a:t>n</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13</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635">
                <a:tc>
                  <a:txBody>
                    <a:bodyPr/>
                    <a:lstStyle/>
                    <a:p>
                      <a:pPr marL="0" marR="0">
                        <a:spcBef>
                          <a:spcPts val="0"/>
                        </a:spcBef>
                        <a:spcAft>
                          <a:spcPts val="0"/>
                        </a:spcAft>
                      </a:pPr>
                      <a:r>
                        <a:rPr lang="en-US" sz="1200" dirty="0">
                          <a:latin typeface="Times New Roman"/>
                          <a:ea typeface="Times New Roman"/>
                          <a:cs typeface="Times New Roman"/>
                        </a:rPr>
                        <a:t>E05-015</a:t>
                      </a:r>
                    </a:p>
                    <a:p>
                      <a:pPr marL="0" marR="0">
                        <a:spcBef>
                          <a:spcPts val="0"/>
                        </a:spcBef>
                        <a:spcAft>
                          <a:spcPts val="0"/>
                        </a:spcAft>
                      </a:pPr>
                      <a:r>
                        <a:rPr lang="en-US" sz="1200" dirty="0">
                          <a:latin typeface="Times New Roman"/>
                          <a:ea typeface="Times New Roman"/>
                          <a:cs typeface="Times New Roman"/>
                        </a:rPr>
                        <a:t>E08-005</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r>
                        <a:rPr lang="en-US" sz="1200" kern="1200" dirty="0" smtClean="0">
                          <a:solidFill>
                            <a:schemeClr val="tx1"/>
                          </a:solidFill>
                          <a:latin typeface="Times New Roman"/>
                          <a:ea typeface="Times New Roman"/>
                          <a:cs typeface="Times New Roman"/>
                        </a:rPr>
                        <a:t>Pol</a:t>
                      </a:r>
                      <a:r>
                        <a:rPr lang="en-US" sz="1200" kern="1200" dirty="0">
                          <a:solidFill>
                            <a:schemeClr val="tx1"/>
                          </a:solidFill>
                          <a:latin typeface="Times New Roman"/>
                          <a:ea typeface="Times New Roman"/>
                          <a:cs typeface="Times New Roman"/>
                        </a:rPr>
                        <a:t>. </a:t>
                      </a:r>
                      <a:r>
                        <a:rPr lang="en-US" sz="1200" kern="1200" baseline="30000" dirty="0">
                          <a:solidFill>
                            <a:schemeClr val="tx1"/>
                          </a:solidFill>
                          <a:latin typeface="Times New Roman"/>
                          <a:ea typeface="Times New Roman"/>
                          <a:cs typeface="Times New Roman"/>
                        </a:rPr>
                        <a:t>3</a:t>
                      </a:r>
                      <a:r>
                        <a:rPr lang="en-US" sz="1200" kern="1200" dirty="0">
                          <a:solidFill>
                            <a:schemeClr val="tx1"/>
                          </a:solidFill>
                          <a:latin typeface="Times New Roman"/>
                          <a:ea typeface="Times New Roman"/>
                          <a:cs typeface="Times New Roman"/>
                        </a:rPr>
                        <a:t>He target SSA </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lgn="ctr">
                        <a:spcBef>
                          <a:spcPts val="0"/>
                        </a:spcBef>
                        <a:spcAft>
                          <a:spcPts val="0"/>
                        </a:spcAft>
                      </a:pPr>
                      <a:r>
                        <a:rPr lang="en-US" sz="1200" dirty="0">
                          <a:latin typeface="Times New Roman"/>
                          <a:ea typeface="Times New Roman"/>
                          <a:cs typeface="Times New Roman"/>
                        </a:rPr>
                        <a:t>B+</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lgn="ctr">
                        <a:spcBef>
                          <a:spcPts val="0"/>
                        </a:spcBef>
                        <a:spcAft>
                          <a:spcPts val="0"/>
                        </a:spcAft>
                      </a:pPr>
                      <a:r>
                        <a:rPr lang="en-US" sz="1200" dirty="0">
                          <a:latin typeface="Times New Roman"/>
                          <a:ea typeface="Times New Roman"/>
                          <a:cs typeface="Times New Roman"/>
                        </a:rPr>
                        <a:t>8</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r>
              <a:tr h="193184">
                <a:tc>
                  <a:txBody>
                    <a:bodyPr/>
                    <a:lstStyle/>
                    <a:p>
                      <a:pPr marL="0" marR="0">
                        <a:spcBef>
                          <a:spcPts val="0"/>
                        </a:spcBef>
                        <a:spcAft>
                          <a:spcPts val="0"/>
                        </a:spcAft>
                      </a:pPr>
                      <a:r>
                        <a:rPr lang="en-US" sz="1200">
                          <a:latin typeface="Times New Roman"/>
                          <a:ea typeface="Times New Roman"/>
                          <a:cs typeface="Times New Roman"/>
                        </a:rPr>
                        <a:t>E05-102</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r>
                        <a:rPr lang="en-US" sz="1200">
                          <a:latin typeface="Times New Roman"/>
                          <a:ea typeface="Times New Roman"/>
                          <a:cs typeface="Times New Roman"/>
                        </a:rPr>
                        <a:t>QE </a:t>
                      </a:r>
                      <a:r>
                        <a:rPr lang="en-US" sz="1200" baseline="30000">
                          <a:latin typeface="Times New Roman"/>
                          <a:ea typeface="Times New Roman"/>
                          <a:cs typeface="Times New Roman"/>
                        </a:rPr>
                        <a:t>3</a:t>
                      </a:r>
                      <a:r>
                        <a:rPr lang="en-US" sz="1200">
                          <a:latin typeface="Times New Roman"/>
                          <a:ea typeface="Times New Roman"/>
                          <a:cs typeface="Times New Roman"/>
                        </a:rPr>
                        <a:t>He</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baseline="30000" dirty="0">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30196"/>
                      </a:srgbClr>
                    </a:solidFill>
                  </a:tcPr>
                </a:tc>
                <a:tc>
                  <a:txBody>
                    <a:bodyPr/>
                    <a:lstStyle/>
                    <a:p>
                      <a:pPr marL="0" marR="0" algn="ctr">
                        <a:spcBef>
                          <a:spcPts val="0"/>
                        </a:spcBef>
                        <a:spcAft>
                          <a:spcPts val="0"/>
                        </a:spcAft>
                      </a:pPr>
                      <a:r>
                        <a:rPr lang="en-US" sz="1200">
                          <a:latin typeface="Times New Roman"/>
                          <a:ea typeface="Times New Roman"/>
                          <a:cs typeface="Times New Roman"/>
                        </a:rPr>
                        <a:t>A-</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lgn="ctr">
                        <a:spcBef>
                          <a:spcPts val="0"/>
                        </a:spcBef>
                        <a:spcAft>
                          <a:spcPts val="0"/>
                        </a:spcAft>
                      </a:pPr>
                      <a:r>
                        <a:rPr lang="en-US" sz="1200" dirty="0">
                          <a:latin typeface="Times New Roman"/>
                          <a:ea typeface="Times New Roman"/>
                          <a:cs typeface="Times New Roman"/>
                        </a:rPr>
                        <a:t>15</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r>
              <a:tr h="579550">
                <a:tc>
                  <a:txBody>
                    <a:bodyPr/>
                    <a:lstStyle/>
                    <a:p>
                      <a:pPr marL="0" marR="0">
                        <a:spcBef>
                          <a:spcPts val="0"/>
                        </a:spcBef>
                        <a:spcAft>
                          <a:spcPts val="0"/>
                        </a:spcAft>
                      </a:pPr>
                      <a:r>
                        <a:rPr lang="en-US" sz="1200">
                          <a:latin typeface="Times New Roman"/>
                          <a:ea typeface="Times New Roman"/>
                          <a:cs typeface="Times New Roman"/>
                        </a:rPr>
                        <a:t>E05-109</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HAPPEx-III</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Møller and Compton upgrade</a:t>
                      </a:r>
                    </a:p>
                  </a:txBody>
                  <a:tcPr marL="51515" marR="515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Small </a:t>
                      </a:r>
                      <a:r>
                        <a:rPr lang="en-US" sz="1200" dirty="0" err="1">
                          <a:latin typeface="Times New Roman"/>
                          <a:ea typeface="Times New Roman"/>
                          <a:cs typeface="Times New Roman"/>
                        </a:rPr>
                        <a:t>helicity</a:t>
                      </a:r>
                      <a:r>
                        <a:rPr lang="en-US" sz="1200" dirty="0">
                          <a:latin typeface="Times New Roman"/>
                          <a:ea typeface="Times New Roman"/>
                          <a:cs typeface="Times New Roman"/>
                        </a:rPr>
                        <a:t> correlations</a:t>
                      </a:r>
                    </a:p>
                    <a:p>
                      <a:pPr marL="0" marR="0">
                        <a:spcBef>
                          <a:spcPts val="0"/>
                        </a:spcBef>
                        <a:spcAft>
                          <a:spcPts val="0"/>
                        </a:spcAft>
                      </a:pPr>
                      <a:r>
                        <a:rPr lang="en-US" sz="1200" dirty="0">
                          <a:latin typeface="Times New Roman"/>
                          <a:ea typeface="Times New Roman"/>
                          <a:cs typeface="Times New Roman"/>
                        </a:rPr>
                        <a:t>(~ 1/20*HAPPEX I)</a:t>
                      </a:r>
                    </a:p>
                  </a:txBody>
                  <a:tcPr marL="51515" marR="515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51515" marR="515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30 (start)</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14" name="Text Box 6"/>
          <p:cNvSpPr txBox="1">
            <a:spLocks noChangeArrowheads="1"/>
          </p:cNvSpPr>
          <p:nvPr/>
        </p:nvSpPr>
        <p:spPr bwMode="auto">
          <a:xfrm>
            <a:off x="3124200" y="3266182"/>
            <a:ext cx="3046412" cy="276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228600" indent="-228600" algn="l" rtl="0" eaLnBrk="0" fontAlgn="base" hangingPunct="0">
              <a:spcBef>
                <a:spcPct val="20000"/>
              </a:spcBef>
              <a:spcAft>
                <a:spcPts val="1000"/>
              </a:spcAft>
              <a:buFont typeface="Times" pitchFamily="50" charset="0"/>
              <a:buNone/>
            </a:pPr>
            <a:r>
              <a:rPr lang="en-US" sz="1200" b="1" kern="1200" dirty="0">
                <a:solidFill>
                  <a:srgbClr val="000000"/>
                </a:solidFill>
                <a:latin typeface="Calibri" pitchFamily="34" charset="0"/>
                <a:ea typeface="+mn-ea"/>
                <a:cs typeface="+mn-cs"/>
              </a:rPr>
              <a:t>3 Experiments Dropped if FY09@26 weeks</a:t>
            </a:r>
            <a:endParaRPr lang="en-US" sz="1200" b="1" kern="1200" dirty="0">
              <a:solidFill>
                <a:srgbClr val="000000"/>
              </a:solidFill>
              <a:latin typeface="Arial" pitchFamily="34" charset="0"/>
              <a:ea typeface="+mn-ea"/>
              <a:cs typeface="+mn-cs"/>
            </a:endParaRPr>
          </a:p>
        </p:txBody>
      </p:sp>
      <p:sp>
        <p:nvSpPr>
          <p:cNvPr id="5" name="Title 4"/>
          <p:cNvSpPr>
            <a:spLocks noGrp="1"/>
          </p:cNvSpPr>
          <p:nvPr>
            <p:ph type="title"/>
          </p:nvPr>
        </p:nvSpPr>
        <p:spPr/>
        <p:txBody>
          <a:bodyPr/>
          <a:lstStyle/>
          <a:p>
            <a:r>
              <a:rPr lang="en-US" dirty="0" smtClean="0"/>
              <a:t>Hall A       1 of 3</a:t>
            </a:r>
            <a:endParaRPr lang="en-US" dirty="0"/>
          </a:p>
        </p:txBody>
      </p:sp>
      <p:sp>
        <p:nvSpPr>
          <p:cNvPr id="6" name="TextBox 5"/>
          <p:cNvSpPr txBox="1"/>
          <p:nvPr/>
        </p:nvSpPr>
        <p:spPr>
          <a:xfrm>
            <a:off x="3149604" y="745066"/>
            <a:ext cx="2895344" cy="46166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FF0000"/>
                </a:solidFill>
                <a:latin typeface="Arial" charset="0"/>
                <a:ea typeface="+mn-ea"/>
                <a:cs typeface="+mn-cs"/>
              </a:rPr>
              <a:t>As Initially Planned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52400" y="1208774"/>
          <a:ext cx="8839201" cy="3074835"/>
        </p:xfrm>
        <a:graphic>
          <a:graphicData uri="http://schemas.openxmlformats.org/drawingml/2006/table">
            <a:tbl>
              <a:tblPr/>
              <a:tblGrid>
                <a:gridCol w="762972"/>
                <a:gridCol w="1783281"/>
                <a:gridCol w="1851439"/>
                <a:gridCol w="1561413"/>
                <a:gridCol w="1396579"/>
                <a:gridCol w="1483517"/>
              </a:tblGrid>
              <a:tr h="386365">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endParaRPr lang="en-US" sz="1200" b="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a:latin typeface="Times New Roman"/>
                          <a:ea typeface="Times New Roman"/>
                          <a:cs typeface="Times New Roman"/>
                        </a:rPr>
                        <a:t>Special Accel. Requirements</a:t>
                      </a: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it-IT" sz="1200" b="1" dirty="0" smtClean="0">
                          <a:latin typeface="Times New Roman"/>
                          <a:ea typeface="Times New Roman"/>
                          <a:cs typeface="Times New Roman"/>
                        </a:rPr>
                        <a:t>Scientific</a:t>
                      </a:r>
                    </a:p>
                    <a:p>
                      <a:pPr marL="0" marR="0" algn="ctr">
                        <a:spcBef>
                          <a:spcPts val="0"/>
                        </a:spcBef>
                        <a:spcAft>
                          <a:spcPts val="0"/>
                        </a:spcAft>
                      </a:pPr>
                      <a:r>
                        <a:rPr lang="it-IT"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93184">
                <a:tc gridSpan="6">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84">
                <a:tc>
                  <a:txBody>
                    <a:bodyPr/>
                    <a:lstStyle/>
                    <a:p>
                      <a:pPr marL="0" marR="0">
                        <a:spcBef>
                          <a:spcPts val="0"/>
                        </a:spcBef>
                        <a:spcAft>
                          <a:spcPts val="0"/>
                        </a:spcAft>
                      </a:pPr>
                      <a:r>
                        <a:rPr lang="en-US" sz="1200" b="1" dirty="0" smtClean="0">
                          <a:latin typeface="Times New Roman"/>
                          <a:ea typeface="Times New Roman"/>
                          <a:cs typeface="Times New Roman"/>
                        </a:rPr>
                        <a:t>FY2009</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93184">
                <a:tc>
                  <a:txBody>
                    <a:bodyPr/>
                    <a:lstStyle/>
                    <a:p>
                      <a:pPr marL="0" marR="0">
                        <a:spcBef>
                          <a:spcPts val="0"/>
                        </a:spcBef>
                        <a:spcAft>
                          <a:spcPts val="0"/>
                        </a:spcAft>
                      </a:pPr>
                      <a:r>
                        <a:rPr lang="en-US" sz="1200" dirty="0">
                          <a:latin typeface="Times New Roman"/>
                          <a:ea typeface="Times New Roman"/>
                          <a:cs typeface="Times New Roman"/>
                        </a:rPr>
                        <a:t>E06-010</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err="1">
                          <a:latin typeface="Times New Roman"/>
                          <a:ea typeface="Times New Roman"/>
                          <a:cs typeface="Times New Roman"/>
                        </a:rPr>
                        <a:t>Transversity</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Standard</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29</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386365">
                <a:tc>
                  <a:txBody>
                    <a:bodyPr/>
                    <a:lstStyle/>
                    <a:p>
                      <a:pPr marL="0" marR="0">
                        <a:spcBef>
                          <a:spcPts val="0"/>
                        </a:spcBef>
                        <a:spcAft>
                          <a:spcPts val="0"/>
                        </a:spcAft>
                      </a:pPr>
                      <a:r>
                        <a:rPr lang="en-US" sz="1200" dirty="0">
                          <a:latin typeface="Times New Roman"/>
                          <a:ea typeface="Times New Roman"/>
                          <a:cs typeface="Times New Roman"/>
                        </a:rPr>
                        <a:t>E07-013</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Normal SSA in DIS on pol. </a:t>
                      </a:r>
                      <a:r>
                        <a:rPr lang="en-US" sz="1200" baseline="30000" dirty="0">
                          <a:latin typeface="Times New Roman"/>
                          <a:ea typeface="Times New Roman"/>
                          <a:cs typeface="Times New Roman"/>
                        </a:rPr>
                        <a:t>3</a:t>
                      </a:r>
                      <a:r>
                        <a:rPr lang="en-US" sz="1200" dirty="0">
                          <a:latin typeface="Times New Roman"/>
                          <a:ea typeface="Times New Roman"/>
                          <a:cs typeface="Times New Roman"/>
                        </a:rPr>
                        <a:t>He</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Standard</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B</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0 (parasitic on E06-010)</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193184">
                <a:tc>
                  <a:txBody>
                    <a:bodyPr/>
                    <a:lstStyle/>
                    <a:p>
                      <a:pPr marL="0" marR="0">
                        <a:spcBef>
                          <a:spcPts val="0"/>
                        </a:spcBef>
                        <a:spcAft>
                          <a:spcPts val="0"/>
                        </a:spcAft>
                      </a:pPr>
                      <a:r>
                        <a:rPr lang="en-US" sz="1200" dirty="0">
                          <a:latin typeface="Times New Roman"/>
                          <a:ea typeface="Times New Roman"/>
                          <a:cs typeface="Times New Roman"/>
                        </a:rPr>
                        <a:t>E06-014</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d</a:t>
                      </a:r>
                      <a:r>
                        <a:rPr lang="en-US" sz="1200" baseline="-25000" dirty="0">
                          <a:latin typeface="Times New Roman"/>
                          <a:ea typeface="Times New Roman"/>
                          <a:cs typeface="Times New Roman"/>
                        </a:rPr>
                        <a:t>2</a:t>
                      </a:r>
                      <a:r>
                        <a:rPr lang="en-US" sz="1200" baseline="30000" dirty="0">
                          <a:latin typeface="Times New Roman"/>
                          <a:ea typeface="Times New Roman"/>
                          <a:cs typeface="Times New Roman"/>
                        </a:rPr>
                        <a:t>n</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13</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756635">
                <a:tc>
                  <a:txBody>
                    <a:bodyPr/>
                    <a:lstStyle/>
                    <a:p>
                      <a:pPr marL="0" marR="0">
                        <a:spcBef>
                          <a:spcPts val="0"/>
                        </a:spcBef>
                        <a:spcAft>
                          <a:spcPts val="0"/>
                        </a:spcAft>
                      </a:pPr>
                      <a:r>
                        <a:rPr lang="en-US" sz="1200" dirty="0">
                          <a:latin typeface="Times New Roman"/>
                          <a:ea typeface="Times New Roman"/>
                          <a:cs typeface="Times New Roman"/>
                        </a:rPr>
                        <a:t>E05-015</a:t>
                      </a:r>
                    </a:p>
                    <a:p>
                      <a:pPr marL="0" marR="0">
                        <a:spcBef>
                          <a:spcPts val="0"/>
                        </a:spcBef>
                        <a:spcAft>
                          <a:spcPts val="0"/>
                        </a:spcAft>
                      </a:pPr>
                      <a:r>
                        <a:rPr lang="en-US" sz="1200" dirty="0">
                          <a:latin typeface="Times New Roman"/>
                          <a:ea typeface="Times New Roman"/>
                          <a:cs typeface="Times New Roman"/>
                        </a:rPr>
                        <a:t>E08-005</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r>
                        <a:rPr lang="en-US" sz="1200" kern="1200" dirty="0" smtClean="0">
                          <a:solidFill>
                            <a:schemeClr val="tx1"/>
                          </a:solidFill>
                          <a:latin typeface="Times New Roman"/>
                          <a:ea typeface="Times New Roman"/>
                          <a:cs typeface="Times New Roman"/>
                        </a:rPr>
                        <a:t>Pol</a:t>
                      </a:r>
                      <a:r>
                        <a:rPr lang="en-US" sz="1200" kern="1200" dirty="0">
                          <a:solidFill>
                            <a:schemeClr val="tx1"/>
                          </a:solidFill>
                          <a:latin typeface="Times New Roman"/>
                          <a:ea typeface="Times New Roman"/>
                          <a:cs typeface="Times New Roman"/>
                        </a:rPr>
                        <a:t>. </a:t>
                      </a:r>
                      <a:r>
                        <a:rPr lang="en-US" sz="1200" kern="1200" baseline="30000" dirty="0">
                          <a:solidFill>
                            <a:schemeClr val="tx1"/>
                          </a:solidFill>
                          <a:latin typeface="Times New Roman"/>
                          <a:ea typeface="Times New Roman"/>
                          <a:cs typeface="Times New Roman"/>
                        </a:rPr>
                        <a:t>3</a:t>
                      </a:r>
                      <a:r>
                        <a:rPr lang="en-US" sz="1200" kern="1200" dirty="0">
                          <a:solidFill>
                            <a:schemeClr val="tx1"/>
                          </a:solidFill>
                          <a:latin typeface="Times New Roman"/>
                          <a:ea typeface="Times New Roman"/>
                          <a:cs typeface="Times New Roman"/>
                        </a:rPr>
                        <a:t>He target SSA </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kern="1200" baseline="30000" dirty="0">
                          <a:solidFill>
                            <a:schemeClr val="tx1"/>
                          </a:solidFill>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B+</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8</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193184">
                <a:tc>
                  <a:txBody>
                    <a:bodyPr/>
                    <a:lstStyle/>
                    <a:p>
                      <a:pPr marL="0" marR="0">
                        <a:spcBef>
                          <a:spcPts val="0"/>
                        </a:spcBef>
                        <a:spcAft>
                          <a:spcPts val="0"/>
                        </a:spcAft>
                      </a:pPr>
                      <a:r>
                        <a:rPr lang="en-US" sz="1200">
                          <a:latin typeface="Times New Roman"/>
                          <a:ea typeface="Times New Roman"/>
                          <a:cs typeface="Times New Roman"/>
                        </a:rPr>
                        <a:t>E05-102</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a:latin typeface="Times New Roman"/>
                          <a:ea typeface="Times New Roman"/>
                          <a:cs typeface="Times New Roman"/>
                        </a:rPr>
                        <a:t>QE </a:t>
                      </a:r>
                      <a:r>
                        <a:rPr lang="en-US" sz="1200" baseline="30000">
                          <a:latin typeface="Times New Roman"/>
                          <a:ea typeface="Times New Roman"/>
                          <a:cs typeface="Times New Roman"/>
                        </a:rPr>
                        <a:t>3</a:t>
                      </a:r>
                      <a:r>
                        <a:rPr lang="en-US" sz="1200">
                          <a:latin typeface="Times New Roman"/>
                          <a:ea typeface="Times New Roman"/>
                          <a:cs typeface="Times New Roman"/>
                        </a:rPr>
                        <a:t>He</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a:t>
                      </a:r>
                      <a:r>
                        <a:rPr lang="en-US" sz="1200" baseline="30000" dirty="0">
                          <a:latin typeface="Times New Roman"/>
                          <a:ea typeface="Times New Roman"/>
                          <a:cs typeface="Times New Roman"/>
                        </a:rPr>
                        <a:t>3</a:t>
                      </a:r>
                      <a:r>
                        <a:rPr lang="en-US" sz="1200" dirty="0">
                          <a:latin typeface="Times New Roman"/>
                          <a:ea typeface="Times New Roman"/>
                          <a:cs typeface="Times New Roman"/>
                        </a:rPr>
                        <a:t>He, </a:t>
                      </a: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a:latin typeface="Times New Roman"/>
                          <a:ea typeface="Times New Roman"/>
                          <a:cs typeface="Times New Roman"/>
                        </a:rPr>
                        <a:t>A-</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15</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579550">
                <a:tc>
                  <a:txBody>
                    <a:bodyPr/>
                    <a:lstStyle/>
                    <a:p>
                      <a:pPr marL="0" marR="0">
                        <a:spcBef>
                          <a:spcPts val="0"/>
                        </a:spcBef>
                        <a:spcAft>
                          <a:spcPts val="0"/>
                        </a:spcAft>
                      </a:pPr>
                      <a:r>
                        <a:rPr lang="en-US" sz="1200" dirty="0">
                          <a:latin typeface="Times New Roman"/>
                          <a:ea typeface="Times New Roman"/>
                          <a:cs typeface="Times New Roman"/>
                        </a:rPr>
                        <a:t>E05-109</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err="1">
                          <a:latin typeface="Times New Roman"/>
                          <a:ea typeface="Times New Roman"/>
                          <a:cs typeface="Times New Roman"/>
                        </a:rPr>
                        <a:t>HAPPEx</a:t>
                      </a:r>
                      <a:r>
                        <a:rPr lang="en-US" sz="1200" dirty="0">
                          <a:latin typeface="Times New Roman"/>
                          <a:ea typeface="Times New Roman"/>
                          <a:cs typeface="Times New Roman"/>
                        </a:rPr>
                        <a:t>-III</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err="1">
                          <a:latin typeface="Times New Roman"/>
                          <a:ea typeface="Times New Roman"/>
                          <a:cs typeface="Times New Roman"/>
                        </a:rPr>
                        <a:t>Møller</a:t>
                      </a:r>
                      <a:r>
                        <a:rPr lang="en-US" sz="1200" dirty="0">
                          <a:latin typeface="Times New Roman"/>
                          <a:ea typeface="Times New Roman"/>
                          <a:cs typeface="Times New Roman"/>
                        </a:rPr>
                        <a:t> and Compton upgrade</a:t>
                      </a:r>
                    </a:p>
                  </a:txBody>
                  <a:tcPr marL="51515" marR="5151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Small </a:t>
                      </a:r>
                      <a:r>
                        <a:rPr lang="en-US" sz="1200" dirty="0" err="1">
                          <a:latin typeface="Times New Roman"/>
                          <a:ea typeface="Times New Roman"/>
                          <a:cs typeface="Times New Roman"/>
                        </a:rPr>
                        <a:t>helicity</a:t>
                      </a:r>
                      <a:r>
                        <a:rPr lang="en-US" sz="1200" dirty="0">
                          <a:latin typeface="Times New Roman"/>
                          <a:ea typeface="Times New Roman"/>
                          <a:cs typeface="Times New Roman"/>
                        </a:rPr>
                        <a:t> correlations</a:t>
                      </a:r>
                    </a:p>
                    <a:p>
                      <a:pPr marL="0" marR="0">
                        <a:spcBef>
                          <a:spcPts val="0"/>
                        </a:spcBef>
                        <a:spcAft>
                          <a:spcPts val="0"/>
                        </a:spcAft>
                      </a:pPr>
                      <a:r>
                        <a:rPr lang="en-US" sz="1200" dirty="0">
                          <a:latin typeface="Times New Roman"/>
                          <a:ea typeface="Times New Roman"/>
                          <a:cs typeface="Times New Roman"/>
                        </a:rPr>
                        <a:t>(~ 1/20*HAPPEX I)</a:t>
                      </a:r>
                    </a:p>
                  </a:txBody>
                  <a:tcPr marL="51515" marR="515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51515" marR="5151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30 (start)</a:t>
                      </a:r>
                    </a:p>
                  </a:txBody>
                  <a:tcPr marL="51515" marR="5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bl>
          </a:graphicData>
        </a:graphic>
      </p:graphicFrame>
      <p:sp>
        <p:nvSpPr>
          <p:cNvPr id="5" name="Title 4"/>
          <p:cNvSpPr>
            <a:spLocks noGrp="1"/>
          </p:cNvSpPr>
          <p:nvPr>
            <p:ph type="title"/>
          </p:nvPr>
        </p:nvSpPr>
        <p:spPr/>
        <p:txBody>
          <a:bodyPr/>
          <a:lstStyle/>
          <a:p>
            <a:r>
              <a:rPr lang="en-US" dirty="0" smtClean="0"/>
              <a:t>Hall A       1 of 3</a:t>
            </a:r>
            <a:endParaRPr lang="en-US" dirty="0"/>
          </a:p>
        </p:txBody>
      </p:sp>
      <p:sp>
        <p:nvSpPr>
          <p:cNvPr id="10" name="TextBox 9"/>
          <p:cNvSpPr txBox="1"/>
          <p:nvPr/>
        </p:nvSpPr>
        <p:spPr>
          <a:xfrm>
            <a:off x="2362200" y="5024735"/>
            <a:ext cx="3747180" cy="387798"/>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smtClean="0">
                <a:solidFill>
                  <a:srgbClr val="00AE00"/>
                </a:solidFill>
                <a:latin typeface="Arial" charset="0"/>
                <a:ea typeface="+mn-ea"/>
                <a:cs typeface="+mn-cs"/>
              </a:rPr>
              <a:t>All Completed As Planned</a:t>
            </a:r>
            <a:endParaRPr lang="en-US" sz="2400" kern="1200" dirty="0">
              <a:solidFill>
                <a:srgbClr val="00AE00"/>
              </a:solidFill>
              <a:latin typeface="Arial" charset="0"/>
              <a:ea typeface="+mn-ea"/>
              <a:cs typeface="+mn-cs"/>
            </a:endParaRPr>
          </a:p>
        </p:txBody>
      </p:sp>
      <p:sp>
        <p:nvSpPr>
          <p:cNvPr id="11" name="TextBox 10"/>
          <p:cNvSpPr txBox="1"/>
          <p:nvPr/>
        </p:nvSpPr>
        <p:spPr>
          <a:xfrm>
            <a:off x="3962400" y="745066"/>
            <a:ext cx="1194558" cy="46166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FF0000"/>
                </a:solidFill>
                <a:latin typeface="Arial" charset="0"/>
                <a:ea typeface="+mn-ea"/>
                <a:cs typeface="+mn-cs"/>
              </a:rPr>
              <a:t>As Run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A       2 of 3</a:t>
            </a:r>
            <a:endParaRPr lang="en-US" dirty="0"/>
          </a:p>
        </p:txBody>
      </p:sp>
      <p:graphicFrame>
        <p:nvGraphicFramePr>
          <p:cNvPr id="3" name="Table 2"/>
          <p:cNvGraphicFramePr>
            <a:graphicFrameLocks noGrp="1"/>
          </p:cNvGraphicFramePr>
          <p:nvPr/>
        </p:nvGraphicFramePr>
        <p:xfrm>
          <a:off x="152397" y="633453"/>
          <a:ext cx="8678043" cy="5821597"/>
        </p:xfrm>
        <a:graphic>
          <a:graphicData uri="http://schemas.openxmlformats.org/drawingml/2006/table">
            <a:tbl>
              <a:tblPr/>
              <a:tblGrid>
                <a:gridCol w="772874"/>
                <a:gridCol w="1905739"/>
                <a:gridCol w="2064865"/>
                <a:gridCol w="1741405"/>
                <a:gridCol w="1359583"/>
                <a:gridCol w="833577"/>
              </a:tblGrid>
              <a:tr h="405748">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r>
                        <a:rPr lang="en-US" sz="1200" b="1">
                          <a:latin typeface="Times New Roman"/>
                          <a:ea typeface="Times New Roman"/>
                          <a:cs typeface="Times New Roman"/>
                        </a:rPr>
                        <a:t>Special Accel. Requirements</a:t>
                      </a:r>
                      <a:endParaRPr lang="en-U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lgn="ctr">
                        <a:spcBef>
                          <a:spcPts val="0"/>
                        </a:spcBef>
                        <a:spcAft>
                          <a:spcPts val="0"/>
                        </a:spcAft>
                      </a:pPr>
                      <a:r>
                        <a:rPr lang="it-IT" sz="1200" b="1" dirty="0" smtClean="0">
                          <a:latin typeface="Times New Roman"/>
                          <a:ea typeface="Times New Roman"/>
                          <a:cs typeface="Times New Roman"/>
                        </a:rPr>
                        <a:t>Scientific</a:t>
                      </a:r>
                    </a:p>
                    <a:p>
                      <a:pPr marL="0" marR="0" algn="ctr">
                        <a:spcBef>
                          <a:spcPts val="0"/>
                        </a:spcBef>
                        <a:spcAft>
                          <a:spcPts val="0"/>
                        </a:spcAft>
                      </a:pPr>
                      <a:r>
                        <a:rPr lang="it-IT"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PAC Days</a:t>
                      </a:r>
                      <a:endParaRPr lang="en-US" sz="1200" dirty="0" smtClean="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r>
              <a:tr h="202874">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2874">
                <a:tc>
                  <a:txBody>
                    <a:bodyPr/>
                    <a:lstStyle/>
                    <a:p>
                      <a:pPr marL="0" marR="0">
                        <a:spcBef>
                          <a:spcPts val="0"/>
                        </a:spcBef>
                        <a:spcAft>
                          <a:spcPts val="0"/>
                        </a:spcAft>
                      </a:pPr>
                      <a:r>
                        <a:rPr lang="en-US" sz="1200" b="1" dirty="0" smtClean="0">
                          <a:latin typeface="Times New Roman"/>
                          <a:ea typeface="Times New Roman"/>
                          <a:cs typeface="Times New Roman"/>
                        </a:rPr>
                        <a:t>FY2010</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endParaRPr lang="en-US"/>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lgn="ctr">
                        <a:spcBef>
                          <a:spcPts val="0"/>
                        </a:spcBef>
                        <a:spcAft>
                          <a:spcPts val="0"/>
                        </a:spcAft>
                      </a:pPr>
                      <a:r>
                        <a:rPr lang="en-US" sz="1200" dirty="0" smtClean="0">
                          <a:latin typeface="Times New Roman"/>
                          <a:ea typeface="Times New Roman"/>
                          <a:cs typeface="Times New Roman"/>
                        </a:rPr>
                        <a:t> </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r>
              <a:tr h="407704">
                <a:tc>
                  <a:txBody>
                    <a:bodyPr/>
                    <a:lstStyle/>
                    <a:p>
                      <a:pPr marL="0" marR="0">
                        <a:spcBef>
                          <a:spcPts val="0"/>
                        </a:spcBef>
                        <a:spcAft>
                          <a:spcPts val="0"/>
                        </a:spcAft>
                      </a:pPr>
                      <a:r>
                        <a:rPr lang="en-US" sz="1200" dirty="0">
                          <a:latin typeface="Times New Roman"/>
                          <a:ea typeface="Times New Roman"/>
                          <a:cs typeface="Times New Roman"/>
                        </a:rPr>
                        <a:t>E05-109</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spcBef>
                          <a:spcPts val="0"/>
                        </a:spcBef>
                        <a:spcAft>
                          <a:spcPts val="0"/>
                        </a:spcAft>
                      </a:pPr>
                      <a:r>
                        <a:rPr lang="en-US" sz="1200" dirty="0" err="1">
                          <a:latin typeface="Times New Roman"/>
                          <a:ea typeface="Times New Roman"/>
                          <a:cs typeface="Times New Roman"/>
                        </a:rPr>
                        <a:t>HAPPEx</a:t>
                      </a:r>
                      <a:r>
                        <a:rPr lang="en-US" sz="1200" dirty="0">
                          <a:latin typeface="Times New Roman"/>
                          <a:ea typeface="Times New Roman"/>
                          <a:cs typeface="Times New Roman"/>
                        </a:rPr>
                        <a:t>-III</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Completion</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Small helicity correlations</a:t>
                      </a:r>
                    </a:p>
                    <a:p>
                      <a:pPr marL="0" marR="0">
                        <a:spcBef>
                          <a:spcPts val="0"/>
                        </a:spcBef>
                        <a:spcAft>
                          <a:spcPts val="0"/>
                        </a:spcAft>
                      </a:pPr>
                      <a:r>
                        <a:rPr lang="en-US" sz="1200" dirty="0">
                          <a:latin typeface="Times New Roman"/>
                          <a:ea typeface="Times New Roman"/>
                          <a:cs typeface="Times New Roman"/>
                        </a:rPr>
                        <a:t>(~ 1/20*HAPPEX I)</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Complete</a:t>
                      </a:r>
                    </a:p>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r>
              <a:tr h="304800">
                <a:tc>
                  <a:txBody>
                    <a:bodyPr/>
                    <a:lstStyle/>
                    <a:p>
                      <a:pPr marL="0" marR="0">
                        <a:spcBef>
                          <a:spcPts val="0"/>
                        </a:spcBef>
                        <a:spcAft>
                          <a:spcPts val="0"/>
                        </a:spcAft>
                      </a:pPr>
                      <a:r>
                        <a:rPr lang="en-US" sz="1200">
                          <a:latin typeface="Times New Roman"/>
                          <a:ea typeface="Times New Roman"/>
                          <a:cs typeface="Times New Roman"/>
                        </a:rPr>
                        <a:t>E08-011</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DIS-parity</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High-speed DAQ</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32</a:t>
                      </a:r>
                    </a:p>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71000"/>
                      </a:schemeClr>
                    </a:solidFill>
                  </a:tcPr>
                </a:tc>
              </a:tr>
              <a:tr h="472440">
                <a:tc>
                  <a:txBody>
                    <a:bodyPr/>
                    <a:lstStyle/>
                    <a:p>
                      <a:pPr marL="0" marR="0">
                        <a:spcBef>
                          <a:spcPts val="0"/>
                        </a:spcBef>
                        <a:spcAft>
                          <a:spcPts val="0"/>
                        </a:spcAft>
                      </a:pPr>
                      <a:r>
                        <a:rPr lang="en-US" sz="1200">
                          <a:latin typeface="Times New Roman"/>
                          <a:ea typeface="Times New Roman"/>
                          <a:cs typeface="Times New Roman"/>
                        </a:rPr>
                        <a:t>E06-002</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err="1">
                          <a:latin typeface="Times New Roman"/>
                          <a:ea typeface="Times New Roman"/>
                          <a:cs typeface="Times New Roman"/>
                        </a:rPr>
                        <a:t>PREx</a:t>
                      </a:r>
                      <a:r>
                        <a:rPr lang="en-US" sz="1200" dirty="0">
                          <a:latin typeface="Times New Roman"/>
                          <a:ea typeface="Times New Roman"/>
                          <a:cs typeface="Times New Roman"/>
                        </a:rPr>
                        <a:t>:  Lead Parity</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Room-temperature septa</a:t>
                      </a:r>
                    </a:p>
                    <a:p>
                      <a:pPr marL="0" marR="0">
                        <a:spcBef>
                          <a:spcPts val="0"/>
                        </a:spcBef>
                        <a:spcAft>
                          <a:spcPts val="0"/>
                        </a:spcAft>
                      </a:pPr>
                      <a:r>
                        <a:rPr lang="en-US" sz="1200" dirty="0">
                          <a:latin typeface="Times New Roman"/>
                          <a:ea typeface="Times New Roman"/>
                          <a:cs typeface="Times New Roman"/>
                        </a:rPr>
                        <a:t>Møller and Compton upgrade</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Small helicity correlations</a:t>
                      </a:r>
                    </a:p>
                    <a:p>
                      <a:pPr marL="0" marR="0">
                        <a:spcBef>
                          <a:spcPts val="0"/>
                        </a:spcBef>
                        <a:spcAft>
                          <a:spcPts val="0"/>
                        </a:spcAft>
                      </a:pPr>
                      <a:r>
                        <a:rPr lang="en-US" sz="1200" dirty="0">
                          <a:latin typeface="Times New Roman"/>
                          <a:ea typeface="Times New Roman"/>
                          <a:cs typeface="Times New Roman"/>
                        </a:rPr>
                        <a:t>(~ 1/20*HAPPEX I)</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30</a:t>
                      </a:r>
                    </a:p>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5748">
                <a:tc>
                  <a:txBody>
                    <a:bodyPr/>
                    <a:lstStyle/>
                    <a:p>
                      <a:pPr marL="0" marR="0">
                        <a:spcBef>
                          <a:spcPts val="0"/>
                        </a:spcBef>
                        <a:spcAft>
                          <a:spcPts val="0"/>
                        </a:spcAft>
                      </a:pPr>
                      <a:r>
                        <a:rPr lang="en-US" sz="1200" dirty="0" smtClean="0">
                          <a:latin typeface="Times New Roman"/>
                          <a:ea typeface="Times New Roman"/>
                          <a:cs typeface="Times New Roman"/>
                        </a:rPr>
                        <a:t>E07-007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Times New Roman"/>
                          <a:cs typeface="Times New Roman"/>
                        </a:rPr>
                        <a:t>E08-025</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DVCS on the </a:t>
                      </a:r>
                      <a:r>
                        <a:rPr lang="en-US" sz="1200" dirty="0" smtClean="0">
                          <a:latin typeface="Times New Roman"/>
                          <a:ea typeface="Times New Roman"/>
                          <a:cs typeface="Times New Roman"/>
                        </a:rPr>
                        <a:t>proton and neutron</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PbF</a:t>
                      </a:r>
                      <a:r>
                        <a:rPr lang="en-US" sz="1200" baseline="-25000" dirty="0">
                          <a:latin typeface="Times New Roman"/>
                          <a:ea typeface="Times New Roman"/>
                          <a:cs typeface="Times New Roman"/>
                        </a:rPr>
                        <a:t>2</a:t>
                      </a:r>
                      <a:r>
                        <a:rPr lang="en-US" sz="1200" dirty="0">
                          <a:latin typeface="Times New Roman"/>
                          <a:ea typeface="Times New Roman"/>
                          <a:cs typeface="Times New Roman"/>
                        </a:rPr>
                        <a:t> calorimeter</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Times New Roman"/>
                          <a:cs typeface="Times New Roman"/>
                        </a:rPr>
                        <a:t>A, B</a:t>
                      </a:r>
                      <a:r>
                        <a:rPr lang="en-US" sz="1200" baseline="30000" dirty="0" smtClean="0">
                          <a:latin typeface="Times New Roman"/>
                          <a:ea typeface="Times New Roman"/>
                          <a:cs typeface="Times New Roman"/>
                        </a:rPr>
                        <a:t>+</a:t>
                      </a:r>
                    </a:p>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smtClean="0">
                          <a:latin typeface="Times New Roman"/>
                          <a:ea typeface="Times New Roman"/>
                          <a:cs typeface="Times New Roman"/>
                        </a:rPr>
                        <a:t>40</a:t>
                      </a:r>
                      <a:endParaRPr lang="en-US" sz="1200" dirty="0">
                        <a:latin typeface="Times New Roman"/>
                        <a:ea typeface="Times New Roman"/>
                        <a:cs typeface="Times New Roman"/>
                      </a:endParaRPr>
                    </a:p>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2874">
                <a:tc gridSpan="6">
                  <a:txBody>
                    <a:bodyPr/>
                    <a:lstStyle/>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2874">
                <a:tc>
                  <a:txBody>
                    <a:bodyPr/>
                    <a:lstStyle/>
                    <a:p>
                      <a:pPr marL="0" marR="0">
                        <a:spcBef>
                          <a:spcPts val="0"/>
                        </a:spcBef>
                        <a:spcAft>
                          <a:spcPts val="0"/>
                        </a:spcAft>
                      </a:pPr>
                      <a:r>
                        <a:rPr lang="en-US" sz="1200" b="1" dirty="0" smtClean="0">
                          <a:latin typeface="Times New Roman"/>
                          <a:ea typeface="Times New Roman"/>
                          <a:cs typeface="Times New Roman"/>
                        </a:rPr>
                        <a:t>FY2011</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endParaRPr lang="en-US"/>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c>
                  <a:txBody>
                    <a:bodyPr/>
                    <a:lstStyle/>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50196"/>
                      </a:srgbClr>
                    </a:solidFill>
                  </a:tcPr>
                </a:tc>
              </a:tr>
              <a:tr h="405748">
                <a:tc>
                  <a:txBody>
                    <a:bodyPr/>
                    <a:lstStyle/>
                    <a:p>
                      <a:pPr marL="0" marR="0">
                        <a:spcBef>
                          <a:spcPts val="0"/>
                        </a:spcBef>
                        <a:spcAft>
                          <a:spcPts val="0"/>
                        </a:spcAft>
                      </a:pPr>
                      <a:r>
                        <a:rPr lang="en-US" sz="1200">
                          <a:latin typeface="Times New Roman"/>
                          <a:ea typeface="Times New Roman"/>
                          <a:cs typeface="Times New Roman"/>
                        </a:rPr>
                        <a:t>E07-007</a:t>
                      </a:r>
                    </a:p>
                    <a:p>
                      <a:pPr marL="0" marR="0">
                        <a:spcBef>
                          <a:spcPts val="0"/>
                        </a:spcBef>
                        <a:spcAft>
                          <a:spcPts val="0"/>
                        </a:spcAft>
                      </a:pPr>
                      <a:r>
                        <a:rPr lang="en-US" sz="1200">
                          <a:latin typeface="Times New Roman"/>
                          <a:ea typeface="Times New Roman"/>
                          <a:cs typeface="Times New Roman"/>
                        </a:rPr>
                        <a:t>E08-025</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DVCS on the proton and neutron</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Completion</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A, B+</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40</a:t>
                      </a:r>
                    </a:p>
                    <a:p>
                      <a:pPr marL="0" marR="0" algn="ctr">
                        <a:spcBef>
                          <a:spcPts val="0"/>
                        </a:spcBef>
                        <a:spcAft>
                          <a:spcPts val="0"/>
                        </a:spcAft>
                      </a:pPr>
                      <a:r>
                        <a:rPr lang="en-US" sz="1200" dirty="0">
                          <a:latin typeface="Times New Roman"/>
                          <a:ea typeface="Times New Roman"/>
                          <a:cs typeface="Times New Roman"/>
                        </a:rPr>
                        <a:t> </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8196">
                <a:tc>
                  <a:txBody>
                    <a:bodyPr/>
                    <a:lstStyle/>
                    <a:p>
                      <a:r>
                        <a:rPr lang="en-US" sz="1200" dirty="0" smtClean="0">
                          <a:latin typeface="Times New Roman"/>
                          <a:cs typeface="Times New Roman"/>
                        </a:rPr>
                        <a:t>E08-008</a:t>
                      </a:r>
                      <a:endParaRPr lang="en-US" sz="1200" dirty="0">
                        <a:latin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Times New Roman"/>
                          <a:ea typeface="Times New Roman"/>
                          <a:cs typeface="Times New Roman"/>
                        </a:rPr>
                        <a:t>Deuteron </a:t>
                      </a:r>
                      <a:r>
                        <a:rPr lang="en-US" sz="1200" dirty="0" err="1" smtClean="0">
                          <a:latin typeface="Times New Roman"/>
                          <a:ea typeface="Times New Roman"/>
                          <a:cs typeface="Times New Roman"/>
                        </a:rPr>
                        <a:t>electrodisintegration</a:t>
                      </a:r>
                      <a:r>
                        <a:rPr lang="en-US" sz="1200" dirty="0" smtClean="0">
                          <a:latin typeface="Times New Roman"/>
                          <a:ea typeface="Times New Roman"/>
                          <a:cs typeface="Times New Roman"/>
                        </a:rPr>
                        <a:t> near threshold</a:t>
                      </a:r>
                      <a:endParaRPr lang="en-US" sz="1200" dirty="0"/>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err="1">
                          <a:latin typeface="Times New Roman"/>
                          <a:ea typeface="Times New Roman"/>
                          <a:cs typeface="Times New Roman"/>
                        </a:rPr>
                        <a:t>BigBite</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smtClean="0">
                          <a:latin typeface="Times New Roman"/>
                          <a:ea typeface="Times New Roman"/>
                          <a:cs typeface="Times New Roman"/>
                        </a:rPr>
                        <a:t>B+ (C3)</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smtClean="0">
                          <a:latin typeface="Times New Roman"/>
                          <a:ea typeface="Times New Roman"/>
                          <a:cs typeface="Times New Roman"/>
                        </a:rPr>
                        <a:t>18</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spcBef>
                          <a:spcPts val="0"/>
                        </a:spcBef>
                        <a:spcAft>
                          <a:spcPts val="0"/>
                        </a:spcAft>
                      </a:pPr>
                      <a:r>
                        <a:rPr lang="en-US" sz="1200" dirty="0" smtClean="0">
                          <a:latin typeface="Times New Roman"/>
                          <a:ea typeface="Times New Roman"/>
                          <a:cs typeface="Times New Roman"/>
                        </a:rPr>
                        <a:t>E07-006</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smtClean="0">
                          <a:latin typeface="Times New Roman"/>
                          <a:ea typeface="Times New Roman"/>
                          <a:cs typeface="Times New Roman"/>
                        </a:rPr>
                        <a:t>Short Range Correlations via (</a:t>
                      </a:r>
                      <a:r>
                        <a:rPr lang="en-US" sz="1200" dirty="0" err="1" smtClean="0">
                          <a:latin typeface="Times New Roman"/>
                          <a:ea typeface="Times New Roman"/>
                          <a:cs typeface="Times New Roman"/>
                        </a:rPr>
                        <a:t>e,e’pN</a:t>
                      </a:r>
                      <a:r>
                        <a:rPr lang="en-US" sz="1200" dirty="0" smtClean="0">
                          <a:latin typeface="Times New Roman"/>
                          <a:ea typeface="Times New Roman"/>
                          <a:cs typeface="Times New Roman"/>
                        </a:rPr>
                        <a:t>)</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latin typeface="Times New Roman"/>
                          <a:ea typeface="Times New Roman"/>
                          <a:cs typeface="Times New Roman"/>
                        </a:rPr>
                        <a:t>BigBite</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smtClean="0">
                          <a:latin typeface="Times New Roman"/>
                          <a:ea typeface="Times New Roman"/>
                          <a:cs typeface="Times New Roman"/>
                        </a:rPr>
                        <a:t>A-</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mtClean="0">
                          <a:latin typeface="Times New Roman"/>
                          <a:ea typeface="Times New Roman"/>
                          <a:cs typeface="Times New Roman"/>
                        </a:rPr>
                        <a:t>23</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spcBef>
                          <a:spcPts val="0"/>
                        </a:spcBef>
                        <a:spcAft>
                          <a:spcPts val="0"/>
                        </a:spcAft>
                      </a:pPr>
                      <a:r>
                        <a:rPr lang="en-US" sz="1200" dirty="0" smtClean="0">
                          <a:latin typeface="Times New Roman"/>
                          <a:ea typeface="Times New Roman"/>
                          <a:cs typeface="Times New Roman"/>
                        </a:rPr>
                        <a:t>E08-009</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30000" dirty="0" smtClean="0">
                          <a:latin typeface="Times New Roman"/>
                          <a:ea typeface="Times New Roman"/>
                          <a:cs typeface="Times New Roman"/>
                        </a:rPr>
                        <a:t>4</a:t>
                      </a:r>
                      <a:r>
                        <a:rPr lang="en-US" sz="1200" dirty="0" smtClean="0">
                          <a:latin typeface="Times New Roman"/>
                          <a:ea typeface="Times New Roman"/>
                          <a:cs typeface="Times New Roman"/>
                        </a:rPr>
                        <a:t>He Nuclei Response Functions</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smtClean="0">
                          <a:latin typeface="Times New Roman"/>
                          <a:ea typeface="Times New Roman"/>
                          <a:cs typeface="Times New Roman"/>
                        </a:rPr>
                        <a:t>C3</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smtClean="0">
                          <a:latin typeface="Times New Roman"/>
                          <a:ea typeface="Times New Roman"/>
                          <a:cs typeface="Times New Roman"/>
                        </a:rPr>
                        <a:t>0.5</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a:spcBef>
                          <a:spcPts val="0"/>
                        </a:spcBef>
                        <a:spcAft>
                          <a:spcPts val="0"/>
                        </a:spcAft>
                      </a:pPr>
                      <a:r>
                        <a:rPr lang="en-US" sz="1200">
                          <a:latin typeface="Times New Roman"/>
                          <a:ea typeface="Times New Roman"/>
                          <a:cs typeface="Times New Roman"/>
                        </a:rPr>
                        <a:t>E08-010</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a:latin typeface="Times New Roman"/>
                          <a:ea typeface="Times New Roman"/>
                          <a:cs typeface="Times New Roman"/>
                        </a:rPr>
                        <a:t>N-</a:t>
                      </a:r>
                      <a:r>
                        <a:rPr lang="en-US" sz="1200">
                          <a:latin typeface="Symbol"/>
                          <a:ea typeface="Times New Roman"/>
                          <a:cs typeface="Times New Roman"/>
                        </a:rPr>
                        <a:t>D</a:t>
                      </a:r>
                      <a:r>
                        <a:rPr lang="en-US" sz="1200">
                          <a:latin typeface="Times New Roman"/>
                          <a:ea typeface="Times New Roman"/>
                          <a:cs typeface="Times New Roman"/>
                        </a:rPr>
                        <a:t> Coulomb quadrupole amplitude at low Q</a:t>
                      </a:r>
                      <a:r>
                        <a:rPr lang="en-US" sz="1200" baseline="30000">
                          <a:latin typeface="Times New Roman"/>
                          <a:ea typeface="Times New Roman"/>
                          <a:cs typeface="Times New Roman"/>
                        </a:rPr>
                        <a:t>2</a:t>
                      </a:r>
                      <a:endParaRPr lang="en-US" sz="120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latin typeface="Times New Roman"/>
                          <a:ea typeface="Times New Roman"/>
                          <a:cs typeface="Times New Roman"/>
                        </a:rPr>
                        <a:t>B+</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3</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661">
                <a:tc>
                  <a:txBody>
                    <a:bodyPr/>
                    <a:lstStyle/>
                    <a:p>
                      <a:pPr marL="0" marR="0">
                        <a:spcBef>
                          <a:spcPts val="0"/>
                        </a:spcBef>
                        <a:spcAft>
                          <a:spcPts val="0"/>
                        </a:spcAft>
                      </a:pPr>
                      <a:r>
                        <a:rPr lang="en-US" sz="1200" dirty="0">
                          <a:latin typeface="Times New Roman"/>
                          <a:ea typeface="Times New Roman"/>
                          <a:cs typeface="Times New Roman"/>
                        </a:rPr>
                        <a:t>E08-014</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200" dirty="0">
                          <a:latin typeface="Times New Roman"/>
                          <a:ea typeface="Times New Roman"/>
                          <a:cs typeface="Times New Roman"/>
                        </a:rPr>
                        <a:t>Three-nucleon </a:t>
                      </a:r>
                      <a:r>
                        <a:rPr lang="en-US" sz="1200" dirty="0" smtClean="0">
                          <a:latin typeface="Times New Roman"/>
                          <a:ea typeface="Times New Roman"/>
                          <a:cs typeface="Times New Roman"/>
                        </a:rPr>
                        <a:t>correlations (x&gt;2)</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latin typeface="Times New Roman"/>
                          <a:ea typeface="Times New Roman"/>
                          <a:cs typeface="Times New Roman"/>
                        </a:rPr>
                        <a:t>12</a:t>
                      </a: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661">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gridSpan="2">
                  <a:txBody>
                    <a:bodyPr/>
                    <a:lstStyle/>
                    <a:p>
                      <a:pPr marL="0" marR="0">
                        <a:spcBef>
                          <a:spcPts val="0"/>
                        </a:spcBef>
                        <a:spcAft>
                          <a:spcPts val="0"/>
                        </a:spcAft>
                      </a:pPr>
                      <a:r>
                        <a:rPr lang="en-US" sz="1200" dirty="0" smtClean="0">
                          <a:latin typeface="Times New Roman"/>
                          <a:ea typeface="Times New Roman"/>
                          <a:cs typeface="Times New Roman"/>
                        </a:rPr>
                        <a:t>Accelerator Down for 12 </a:t>
                      </a:r>
                      <a:r>
                        <a:rPr lang="en-US" sz="1200" dirty="0" err="1" smtClean="0">
                          <a:latin typeface="Times New Roman"/>
                          <a:ea typeface="Times New Roman"/>
                          <a:cs typeface="Times New Roman"/>
                        </a:rPr>
                        <a:t>GeV</a:t>
                      </a:r>
                      <a:r>
                        <a:rPr lang="en-US" sz="1200" dirty="0" smtClean="0">
                          <a:latin typeface="Times New Roman"/>
                          <a:ea typeface="Times New Roman"/>
                          <a:cs typeface="Times New Roman"/>
                        </a:rPr>
                        <a:t> Work</a:t>
                      </a: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6182" marR="461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50000"/>
                      </a:schemeClr>
                    </a:solidFill>
                  </a:tcPr>
                </a:tc>
              </a:tr>
            </a:tbl>
          </a:graphicData>
        </a:graphic>
      </p:graphicFrame>
      <p:cxnSp>
        <p:nvCxnSpPr>
          <p:cNvPr id="5" name="Straight Arrow Connector 4"/>
          <p:cNvCxnSpPr/>
          <p:nvPr/>
        </p:nvCxnSpPr>
        <p:spPr bwMode="auto">
          <a:xfrm rot="10800000">
            <a:off x="2667000" y="2590800"/>
            <a:ext cx="1752600" cy="457202"/>
          </a:xfrm>
          <a:prstGeom prst="straightConnector1">
            <a:avLst/>
          </a:prstGeom>
          <a:noFill/>
          <a:ln w="22225" cap="flat" cmpd="sng" algn="ctr">
            <a:solidFill>
              <a:schemeClr val="accent2"/>
            </a:solidFill>
            <a:prstDash val="solid"/>
            <a:round/>
            <a:headEnd type="none" w="med" len="med"/>
            <a:tailEnd type="stealth" w="lg" len="lg"/>
          </a:ln>
          <a:effectLst/>
        </p:spPr>
      </p:cxnSp>
      <p:sp>
        <p:nvSpPr>
          <p:cNvPr id="6" name="TextBox 5"/>
          <p:cNvSpPr txBox="1"/>
          <p:nvPr/>
        </p:nvSpPr>
        <p:spPr>
          <a:xfrm>
            <a:off x="4343400" y="2819400"/>
            <a:ext cx="1758815" cy="387798"/>
          </a:xfrm>
          <a:prstGeom prst="rect">
            <a:avLst/>
          </a:prstGeom>
          <a:solidFill>
            <a:schemeClr val="bg1"/>
          </a:solidFill>
          <a:ln>
            <a:solidFill>
              <a:schemeClr val="accent2"/>
            </a:solidFill>
          </a:ln>
        </p:spPr>
        <p:txBody>
          <a:bodyPr wrap="none" rtlCol="0">
            <a:spAutoFit/>
          </a:bodyPr>
          <a:lstStyle/>
          <a:p>
            <a:pPr algn="l" rtl="0" eaLnBrk="0" fontAlgn="base" hangingPunct="0">
              <a:spcBef>
                <a:spcPct val="20000"/>
              </a:spcBef>
              <a:spcAft>
                <a:spcPct val="0"/>
              </a:spcAft>
              <a:buFont typeface="Times" pitchFamily="50" charset="0"/>
              <a:buNone/>
            </a:pPr>
            <a:r>
              <a:rPr lang="en-US" sz="2400" dirty="0" smtClean="0">
                <a:solidFill>
                  <a:srgbClr val="00AE00"/>
                </a:solidFill>
              </a:rPr>
              <a:t>In Progress</a:t>
            </a:r>
            <a:endParaRPr lang="en-US" sz="2400" kern="1200" dirty="0">
              <a:solidFill>
                <a:srgbClr val="00AE00"/>
              </a:solidFill>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736600"/>
          </a:xfrm>
        </p:spPr>
        <p:txBody>
          <a:bodyPr/>
          <a:lstStyle/>
          <a:p>
            <a:r>
              <a:rPr lang="en-US" dirty="0" smtClean="0"/>
              <a:t>Initial Draft </a:t>
            </a:r>
            <a:r>
              <a:rPr lang="en-US" dirty="0" smtClean="0"/>
              <a:t>6 GeV Plan </a:t>
            </a:r>
            <a:r>
              <a:rPr lang="en-US" dirty="0" smtClean="0"/>
              <a:t>(posted 8/27/08) </a:t>
            </a:r>
            <a:endParaRPr lang="en-US" dirty="0"/>
          </a:p>
        </p:txBody>
      </p:sp>
      <p:graphicFrame>
        <p:nvGraphicFramePr>
          <p:cNvPr id="3" name="Object 2"/>
          <p:cNvGraphicFramePr>
            <a:graphicFrameLocks noChangeAspect="1"/>
          </p:cNvGraphicFramePr>
          <p:nvPr/>
        </p:nvGraphicFramePr>
        <p:xfrm>
          <a:off x="365125" y="912813"/>
          <a:ext cx="8364538" cy="4865687"/>
        </p:xfrm>
        <a:graphic>
          <a:graphicData uri="http://schemas.openxmlformats.org/presentationml/2006/ole">
            <p:oleObj spid="_x0000_s123906" name="Artwork" r:id="rId4" imgW="6178286" imgH="3592459" progId="">
              <p:embed/>
            </p:oleObj>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A       3 of 3</a:t>
            </a:r>
            <a:endParaRPr lang="en-US" dirty="0"/>
          </a:p>
        </p:txBody>
      </p:sp>
      <p:graphicFrame>
        <p:nvGraphicFramePr>
          <p:cNvPr id="3" name="Table 2"/>
          <p:cNvGraphicFramePr>
            <a:graphicFrameLocks noGrp="1"/>
          </p:cNvGraphicFramePr>
          <p:nvPr/>
        </p:nvGraphicFramePr>
        <p:xfrm>
          <a:off x="228600" y="1447800"/>
          <a:ext cx="8686800" cy="3377821"/>
        </p:xfrm>
        <a:graphic>
          <a:graphicData uri="http://schemas.openxmlformats.org/drawingml/2006/table">
            <a:tbl>
              <a:tblPr/>
              <a:tblGrid>
                <a:gridCol w="746118"/>
                <a:gridCol w="1743889"/>
                <a:gridCol w="1810545"/>
                <a:gridCol w="1526923"/>
                <a:gridCol w="1380692"/>
                <a:gridCol w="1478633"/>
              </a:tblGrid>
              <a:tr h="480624">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it-IT" sz="1200" b="1" dirty="0" smtClean="0">
                          <a:latin typeface="Times New Roman"/>
                          <a:ea typeface="Times New Roman"/>
                          <a:cs typeface="Times New Roman"/>
                        </a:rPr>
                        <a:t>Scientific</a:t>
                      </a:r>
                    </a:p>
                    <a:p>
                      <a:pPr marL="0" marR="0" algn="ctr">
                        <a:spcBef>
                          <a:spcPts val="0"/>
                        </a:spcBef>
                        <a:spcAft>
                          <a:spcPts val="0"/>
                        </a:spcAft>
                      </a:pPr>
                      <a:r>
                        <a:rPr lang="it-IT"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205175">
                <a:tc gridSpan="6">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75">
                <a:tc>
                  <a:txBody>
                    <a:bodyPr/>
                    <a:lstStyle/>
                    <a:p>
                      <a:pPr marL="0" marR="0">
                        <a:spcBef>
                          <a:spcPts val="0"/>
                        </a:spcBef>
                        <a:spcAft>
                          <a:spcPts val="0"/>
                        </a:spcAft>
                      </a:pPr>
                      <a:r>
                        <a:rPr lang="en-US" sz="1200" b="1" dirty="0" smtClean="0">
                          <a:latin typeface="Times New Roman"/>
                          <a:ea typeface="Times New Roman"/>
                          <a:cs typeface="Times New Roman"/>
                        </a:rPr>
                        <a:t>FY2012</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404425">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gridSpan="2">
                  <a:txBody>
                    <a:bodyPr/>
                    <a:lstStyle/>
                    <a:p>
                      <a:pPr marL="0" marR="0">
                        <a:spcBef>
                          <a:spcPts val="0"/>
                        </a:spcBef>
                        <a:spcAft>
                          <a:spcPts val="0"/>
                        </a:spcAft>
                      </a:pPr>
                      <a:r>
                        <a:rPr lang="en-US" sz="1200" dirty="0" smtClean="0">
                          <a:latin typeface="Times New Roman"/>
                          <a:ea typeface="Times New Roman"/>
                          <a:cs typeface="Times New Roman"/>
                        </a:rPr>
                        <a:t>Accelerator</a:t>
                      </a:r>
                      <a:r>
                        <a:rPr lang="en-US" sz="1200" baseline="0" dirty="0" smtClean="0">
                          <a:latin typeface="Times New Roman"/>
                          <a:ea typeface="Times New Roman"/>
                          <a:cs typeface="Times New Roman"/>
                        </a:rPr>
                        <a:t> Down for 12 </a:t>
                      </a:r>
                      <a:r>
                        <a:rPr lang="en-US" sz="1200" baseline="0" dirty="0" err="1" smtClean="0">
                          <a:latin typeface="Times New Roman"/>
                          <a:ea typeface="Times New Roman"/>
                          <a:cs typeface="Times New Roman"/>
                        </a:rPr>
                        <a:t>GeV</a:t>
                      </a:r>
                      <a:r>
                        <a:rPr lang="en-US" sz="1200" baseline="0" dirty="0" smtClean="0">
                          <a:latin typeface="Times New Roman"/>
                          <a:ea typeface="Times New Roman"/>
                          <a:cs typeface="Times New Roman"/>
                        </a:rPr>
                        <a:t> work</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r>
              <a:tr h="619382">
                <a:tc>
                  <a:txBody>
                    <a:bodyPr/>
                    <a:lstStyle/>
                    <a:p>
                      <a:pPr marL="0" marR="0">
                        <a:spcBef>
                          <a:spcPts val="0"/>
                        </a:spcBef>
                        <a:spcAft>
                          <a:spcPts val="0"/>
                        </a:spcAft>
                      </a:pPr>
                      <a:r>
                        <a:rPr lang="en-US" sz="1200" dirty="0">
                          <a:latin typeface="Times New Roman"/>
                          <a:ea typeface="Times New Roman"/>
                          <a:cs typeface="Times New Roman"/>
                        </a:rPr>
                        <a:t>E08-027</a:t>
                      </a: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g</a:t>
                      </a:r>
                      <a:r>
                        <a:rPr lang="en-US" sz="1200" baseline="-25000" dirty="0">
                          <a:latin typeface="Times New Roman"/>
                          <a:ea typeface="Times New Roman"/>
                          <a:cs typeface="Times New Roman"/>
                        </a:rPr>
                        <a:t>2</a:t>
                      </a:r>
                      <a:r>
                        <a:rPr lang="en-US" sz="1200" baseline="30000" dirty="0">
                          <a:latin typeface="Times New Roman"/>
                          <a:ea typeface="Times New Roman"/>
                          <a:cs typeface="Times New Roman"/>
                        </a:rPr>
                        <a:t>p</a:t>
                      </a:r>
                      <a:r>
                        <a:rPr lang="en-US" sz="1200" dirty="0">
                          <a:latin typeface="Times New Roman"/>
                          <a:ea typeface="Times New Roman"/>
                          <a:cs typeface="Times New Roman"/>
                        </a:rPr>
                        <a:t> and the LT Spin </a:t>
                      </a:r>
                      <a:r>
                        <a:rPr lang="en-US" sz="1200" dirty="0" err="1" smtClean="0">
                          <a:latin typeface="Times New Roman"/>
                          <a:ea typeface="Times New Roman"/>
                          <a:cs typeface="Times New Roman"/>
                        </a:rPr>
                        <a:t>polarizability</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Septa + </a:t>
                      </a:r>
                      <a:r>
                        <a:rPr lang="en-US" sz="1200" dirty="0" err="1">
                          <a:latin typeface="Times New Roman"/>
                          <a:ea typeface="Times New Roman"/>
                          <a:cs typeface="Times New Roman"/>
                        </a:rPr>
                        <a:t>beamline</a:t>
                      </a:r>
                      <a:r>
                        <a:rPr lang="en-US" sz="1200" dirty="0">
                          <a:latin typeface="Times New Roman"/>
                          <a:ea typeface="Times New Roman"/>
                          <a:cs typeface="Times New Roman"/>
                        </a:rPr>
                        <a:t> chicane</a:t>
                      </a:r>
                    </a:p>
                    <a:p>
                      <a:pPr marL="0" marR="0">
                        <a:spcBef>
                          <a:spcPts val="0"/>
                        </a:spcBef>
                        <a:spcAft>
                          <a:spcPts val="0"/>
                        </a:spcAft>
                      </a:pPr>
                      <a:r>
                        <a:rPr lang="en-US" sz="1200" dirty="0">
                          <a:latin typeface="Times New Roman"/>
                          <a:ea typeface="Times New Roman"/>
                          <a:cs typeface="Times New Roman"/>
                        </a:rPr>
                        <a:t>Polarized target</a:t>
                      </a: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24</a:t>
                      </a: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200" dirty="0" smtClean="0">
                          <a:latin typeface="Times New Roman"/>
                          <a:ea typeface="Times New Roman"/>
                          <a:cs typeface="Times New Roman"/>
                        </a:rPr>
                        <a:t>E08-007</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Times New Roman"/>
                          <a:ea typeface="Times New Roman"/>
                          <a:cs typeface="Times New Roman"/>
                        </a:rPr>
                        <a:t>G</a:t>
                      </a:r>
                      <a:r>
                        <a:rPr lang="en-US" sz="1200" baseline="-25000" dirty="0" smtClean="0">
                          <a:latin typeface="Times New Roman"/>
                          <a:ea typeface="Times New Roman"/>
                          <a:cs typeface="Times New Roman"/>
                        </a:rPr>
                        <a:t>E</a:t>
                      </a:r>
                      <a:r>
                        <a:rPr lang="en-US" sz="1200" baseline="30000" dirty="0" smtClean="0">
                          <a:latin typeface="Times New Roman"/>
                          <a:ea typeface="Times New Roman"/>
                          <a:cs typeface="Times New Roman"/>
                        </a:rPr>
                        <a:t>p</a:t>
                      </a:r>
                      <a:r>
                        <a:rPr lang="en-US" sz="1200" dirty="0" smtClean="0">
                          <a:latin typeface="Times New Roman"/>
                          <a:ea typeface="Times New Roman"/>
                          <a:cs typeface="Times New Roman"/>
                        </a:rPr>
                        <a:t> at low Q</a:t>
                      </a:r>
                      <a:r>
                        <a:rPr lang="en-US" sz="1200" kern="1200" baseline="30000" dirty="0" smtClean="0">
                          <a:solidFill>
                            <a:schemeClr val="tx1"/>
                          </a:solidFill>
                          <a:latin typeface="Times New Roman"/>
                          <a:ea typeface="Times New Roman"/>
                          <a:cs typeface="Times New Roman"/>
                        </a:rPr>
                        <a:t>2</a:t>
                      </a:r>
                      <a:endParaRPr lang="en-US" sz="1200" kern="1200" baseline="30000" dirty="0">
                        <a:solidFill>
                          <a:schemeClr val="tx1"/>
                        </a:solidFill>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cs typeface="Times New Roman"/>
                        </a:rPr>
                        <a:t>A-</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cs typeface="Times New Roman"/>
                        </a:rPr>
                        <a:t>14</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200" dirty="0" smtClean="0">
                          <a:latin typeface="Times New Roman"/>
                          <a:ea typeface="Times New Roman"/>
                          <a:cs typeface="Times New Roman"/>
                        </a:rPr>
                        <a:t>E08-027</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tx1"/>
                          </a:solidFill>
                          <a:latin typeface="Times New Roman"/>
                          <a:ea typeface="Times New Roman"/>
                          <a:cs typeface="Times New Roman"/>
                        </a:rPr>
                        <a:t>g</a:t>
                      </a:r>
                      <a:r>
                        <a:rPr lang="en-US" sz="1200" baseline="-25000" dirty="0" smtClean="0">
                          <a:solidFill>
                            <a:schemeClr val="tx1"/>
                          </a:solidFill>
                          <a:latin typeface="Times New Roman"/>
                          <a:ea typeface="Times New Roman"/>
                          <a:cs typeface="Times New Roman"/>
                        </a:rPr>
                        <a:t>2</a:t>
                      </a:r>
                      <a:r>
                        <a:rPr lang="en-US" sz="1200" baseline="30000" dirty="0" smtClean="0">
                          <a:solidFill>
                            <a:schemeClr val="tx1"/>
                          </a:solidFill>
                          <a:latin typeface="Times New Roman"/>
                          <a:ea typeface="Times New Roman"/>
                          <a:cs typeface="Times New Roman"/>
                        </a:rPr>
                        <a:t>p</a:t>
                      </a:r>
                      <a:r>
                        <a:rPr lang="en-US" sz="1200" dirty="0" smtClean="0">
                          <a:solidFill>
                            <a:schemeClr val="tx1"/>
                          </a:solidFill>
                          <a:latin typeface="Times New Roman"/>
                          <a:ea typeface="Times New Roman"/>
                          <a:cs typeface="Times New Roman"/>
                        </a:rPr>
                        <a:t> and the LT Spin </a:t>
                      </a:r>
                      <a:r>
                        <a:rPr lang="en-US" sz="1200" dirty="0" err="1" smtClean="0">
                          <a:solidFill>
                            <a:schemeClr val="tx1"/>
                          </a:solidFill>
                          <a:latin typeface="Times New Roman"/>
                          <a:ea typeface="Times New Roman"/>
                          <a:cs typeface="Times New Roman"/>
                        </a:rPr>
                        <a:t>polarizability</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Times New Roman"/>
                          <a:ea typeface="Times New Roman"/>
                          <a:cs typeface="Times New Roman"/>
                        </a:rPr>
                        <a:t>Completion</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cs typeface="Times New Roman"/>
                        </a:rPr>
                        <a:t>A-</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cs typeface="Times New Roman"/>
                        </a:rPr>
                        <a:t>24</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624">
                <a:tc>
                  <a:txBody>
                    <a:bodyPr/>
                    <a:lstStyle/>
                    <a:p>
                      <a:pPr marL="0" marR="0">
                        <a:spcBef>
                          <a:spcPts val="0"/>
                        </a:spcBef>
                        <a:spcAft>
                          <a:spcPts val="0"/>
                        </a:spcAft>
                      </a:pPr>
                      <a:r>
                        <a:rPr lang="en-US" sz="1200" dirty="0" smtClean="0">
                          <a:solidFill>
                            <a:schemeClr val="tx1"/>
                          </a:solidFill>
                          <a:latin typeface="Times New Roman"/>
                          <a:ea typeface="Times New Roman"/>
                          <a:cs typeface="Times New Roman"/>
                        </a:rPr>
                        <a:t>E07-012</a:t>
                      </a:r>
                      <a:endParaRPr lang="en-US" sz="1200" dirty="0">
                        <a:solidFill>
                          <a:schemeClr val="tx1"/>
                        </a:solidFill>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Times New Roman"/>
                          <a:ea typeface="Times New Roman"/>
                          <a:cs typeface="Times New Roman"/>
                        </a:rPr>
                        <a:t>Hypernuclear</a:t>
                      </a:r>
                      <a:r>
                        <a:rPr lang="en-US" sz="1200" dirty="0" smtClean="0">
                          <a:latin typeface="Times New Roman"/>
                          <a:ea typeface="Times New Roman"/>
                          <a:cs typeface="Times New Roman"/>
                        </a:rPr>
                        <a:t> </a:t>
                      </a:r>
                      <a:r>
                        <a:rPr lang="en-US" sz="1200" baseline="30000" dirty="0" smtClean="0">
                          <a:latin typeface="Times New Roman"/>
                          <a:ea typeface="Times New Roman"/>
                          <a:cs typeface="Times New Roman"/>
                        </a:rPr>
                        <a:t>16</a:t>
                      </a:r>
                      <a:r>
                        <a:rPr lang="en-US" sz="1200" dirty="0" smtClean="0">
                          <a:latin typeface="Times New Roman"/>
                          <a:ea typeface="Times New Roman"/>
                          <a:cs typeface="Times New Roman"/>
                        </a:rPr>
                        <a:t>O and production</a:t>
                      </a:r>
                    </a:p>
                    <a:p>
                      <a:pPr marL="0" marR="0">
                        <a:spcBef>
                          <a:spcPts val="0"/>
                        </a:spcBef>
                        <a:spcAft>
                          <a:spcPts val="0"/>
                        </a:spcAft>
                      </a:pPr>
                      <a:endParaRPr lang="en-US" sz="1200" dirty="0">
                        <a:solidFill>
                          <a:schemeClr val="tx1"/>
                        </a:solidFill>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tx1"/>
                          </a:solidFill>
                          <a:latin typeface="Times New Roman"/>
                          <a:ea typeface="Times New Roman"/>
                          <a:cs typeface="Times New Roman"/>
                        </a:rPr>
                        <a:t>Septa</a:t>
                      </a:r>
                      <a:endParaRPr lang="en-US" sz="1200" dirty="0">
                        <a:solidFill>
                          <a:schemeClr val="tx1"/>
                        </a:solidFill>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chemeClr val="tx1"/>
                        </a:solidFill>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cs typeface="Times New Roman"/>
                        </a:rPr>
                        <a:t>B+</a:t>
                      </a:r>
                      <a:endParaRPr lang="en-US" sz="1200" dirty="0">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solidFill>
                            <a:schemeClr val="tx1"/>
                          </a:solidFill>
                          <a:latin typeface="Times New Roman"/>
                          <a:ea typeface="Times New Roman"/>
                          <a:cs typeface="Times New Roman"/>
                        </a:rPr>
                        <a:t>12</a:t>
                      </a:r>
                      <a:endParaRPr lang="en-US" sz="1200" dirty="0">
                        <a:solidFill>
                          <a:schemeClr val="tx1"/>
                        </a:solidFill>
                        <a:latin typeface="Times New Roman"/>
                        <a:ea typeface="Times New Roman"/>
                        <a:cs typeface="Times New Roman"/>
                      </a:endParaRPr>
                    </a:p>
                  </a:txBody>
                  <a:tcPr marL="51548" marR="51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 Box 6"/>
          <p:cNvSpPr txBox="1">
            <a:spLocks noChangeArrowheads="1"/>
          </p:cNvSpPr>
          <p:nvPr/>
        </p:nvSpPr>
        <p:spPr bwMode="auto">
          <a:xfrm>
            <a:off x="3827252" y="2895600"/>
            <a:ext cx="1447800"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l" rtl="0" eaLnBrk="0" fontAlgn="base" hangingPunct="0">
              <a:spcBef>
                <a:spcPct val="20000"/>
              </a:spcBef>
              <a:spcAft>
                <a:spcPts val="1000"/>
              </a:spcAft>
              <a:buFont typeface="Times" pitchFamily="50" charset="0"/>
              <a:buNone/>
            </a:pPr>
            <a:r>
              <a:rPr lang="en-US" sz="1200" b="1" kern="1200" dirty="0">
                <a:solidFill>
                  <a:srgbClr val="000000"/>
                </a:solidFill>
                <a:latin typeface="Calibri" pitchFamily="34" charset="0"/>
                <a:ea typeface="+mn-ea"/>
                <a:cs typeface="+mn-cs"/>
              </a:rPr>
              <a:t>Equipment funding not fully identified</a:t>
            </a:r>
            <a:endParaRPr lang="en-US" sz="1200" b="1" kern="1200" dirty="0">
              <a:solidFill>
                <a:srgbClr val="000000"/>
              </a:solidFill>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28602" y="1109239"/>
          <a:ext cx="8610598" cy="2728785"/>
        </p:xfrm>
        <a:graphic>
          <a:graphicData uri="http://schemas.openxmlformats.org/drawingml/2006/table">
            <a:tbl>
              <a:tblPr/>
              <a:tblGrid>
                <a:gridCol w="776365"/>
                <a:gridCol w="1734406"/>
                <a:gridCol w="1772963"/>
                <a:gridCol w="1442288"/>
                <a:gridCol w="1442288"/>
                <a:gridCol w="1442288"/>
              </a:tblGrid>
              <a:tr h="425083">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Scientific</a:t>
                      </a:r>
                    </a:p>
                    <a:p>
                      <a:pPr marL="0" marR="0" algn="ctr">
                        <a:spcBef>
                          <a:spcPts val="0"/>
                        </a:spcBef>
                        <a:spcAft>
                          <a:spcPts val="0"/>
                        </a:spcAft>
                      </a:pPr>
                      <a:r>
                        <a:rPr lang="en-US"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212541">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41">
                <a:tc>
                  <a:txBody>
                    <a:bodyPr/>
                    <a:lstStyle/>
                    <a:p>
                      <a:pPr marL="0" marR="0">
                        <a:spcBef>
                          <a:spcPts val="0"/>
                        </a:spcBef>
                        <a:spcAft>
                          <a:spcPts val="0"/>
                        </a:spcAft>
                      </a:pPr>
                      <a:r>
                        <a:rPr lang="en-US" sz="1200" b="1" dirty="0" smtClean="0">
                          <a:latin typeface="Times New Roman"/>
                          <a:ea typeface="Times New Roman"/>
                          <a:cs typeface="Times New Roman"/>
                        </a:rPr>
                        <a:t>FY2009</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212541">
                <a:tc>
                  <a:txBody>
                    <a:bodyPr/>
                    <a:lstStyle/>
                    <a:p>
                      <a:pPr marL="0" marR="0">
                        <a:spcBef>
                          <a:spcPts val="0"/>
                        </a:spcBef>
                        <a:spcAft>
                          <a:spcPts val="0"/>
                        </a:spcAft>
                      </a:pPr>
                      <a:r>
                        <a:rPr lang="en-US" sz="1200" dirty="0">
                          <a:latin typeface="Times New Roman"/>
                          <a:ea typeface="Times New Roman"/>
                          <a:cs typeface="Times New Roman"/>
                        </a:rPr>
                        <a:t>E06-003</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E1-DVCS(b)</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Standard (E&gt;5.9GeV)</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smtClean="0">
                          <a:latin typeface="Calibri"/>
                          <a:ea typeface="Times New Roman"/>
                          <a:cs typeface="Times New Roman"/>
                        </a:rPr>
                        <a:t>A </a:t>
                      </a:r>
                      <a:endParaRPr lang="en-US" sz="1200" dirty="0">
                        <a:latin typeface="Calibri"/>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35 (remaining)</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455">
                <a:tc>
                  <a:txBody>
                    <a:bodyPr/>
                    <a:lstStyle/>
                    <a:p>
                      <a:pPr marL="0" marR="0">
                        <a:spcBef>
                          <a:spcPts val="0"/>
                        </a:spcBef>
                        <a:spcAft>
                          <a:spcPts val="0"/>
                        </a:spcAft>
                      </a:pPr>
                      <a:r>
                        <a:rPr lang="en-US" sz="1200" dirty="0" smtClean="0">
                          <a:latin typeface="Times New Roman"/>
                          <a:ea typeface="Times New Roman"/>
                          <a:cs typeface="Times New Roman"/>
                        </a:rPr>
                        <a:t>E05-113</a:t>
                      </a:r>
                      <a:endParaRPr lang="en-US" sz="1200" dirty="0">
                        <a:latin typeface="Times New Roman"/>
                        <a:ea typeface="Times New Roman"/>
                        <a:cs typeface="Times New Roman"/>
                      </a:endParaRPr>
                    </a:p>
                    <a:p>
                      <a:pPr marL="0" marR="0">
                        <a:spcBef>
                          <a:spcPts val="0"/>
                        </a:spcBef>
                        <a:spcAft>
                          <a:spcPts val="0"/>
                        </a:spcAft>
                      </a:pPr>
                      <a:r>
                        <a:rPr lang="en-US" sz="1200" dirty="0" smtClean="0">
                          <a:latin typeface="Times New Roman"/>
                          <a:ea typeface="Times New Roman"/>
                          <a:cs typeface="Times New Roman"/>
                        </a:rPr>
                        <a:t>E05-114</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r>
                        <a:rPr lang="en-US" sz="1200" dirty="0">
                          <a:latin typeface="Times New Roman"/>
                          <a:ea typeface="Times New Roman"/>
                          <a:cs typeface="Times New Roman"/>
                        </a:rPr>
                        <a:t>EG1-DVCS, </a:t>
                      </a:r>
                      <a:r>
                        <a:rPr lang="en-US" sz="1200" dirty="0" err="1">
                          <a:latin typeface="Times New Roman"/>
                          <a:ea typeface="Times New Roman"/>
                          <a:cs typeface="Times New Roman"/>
                        </a:rPr>
                        <a:t>Pion</a:t>
                      </a:r>
                      <a:r>
                        <a:rPr lang="en-US" sz="1200" dirty="0">
                          <a:latin typeface="Times New Roman"/>
                          <a:ea typeface="Times New Roman"/>
                          <a:cs typeface="Times New Roman"/>
                        </a:rPr>
                        <a:t> Single Spin Asymmetries</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pPr>
                      <a:r>
                        <a:rPr lang="en-US" sz="1200" dirty="0">
                          <a:latin typeface="Times New Roman"/>
                          <a:ea typeface="Times New Roman"/>
                          <a:cs typeface="Times New Roman"/>
                        </a:rPr>
                        <a:t>Polarized target, ~ 3 weeks installation</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spcBef>
                          <a:spcPts val="0"/>
                        </a:spcBef>
                        <a:spcAft>
                          <a:spcPts val="0"/>
                        </a:spcAft>
                        <a:tabLst>
                          <a:tab pos="1264285" algn="r"/>
                        </a:tabLst>
                      </a:pPr>
                      <a:r>
                        <a:rPr lang="en-US" sz="1200" dirty="0">
                          <a:latin typeface="Times New Roman"/>
                          <a:ea typeface="Times New Roman"/>
                          <a:cs typeface="Times New Roman"/>
                        </a:rPr>
                        <a:t>Standard	</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30196"/>
                      </a:srgbClr>
                    </a:solidFill>
                  </a:tcPr>
                </a:tc>
                <a:tc>
                  <a:txBody>
                    <a:bodyPr/>
                    <a:lstStyle/>
                    <a:p>
                      <a:pPr marL="0" marR="0" algn="ctr">
                        <a:spcBef>
                          <a:spcPts val="0"/>
                        </a:spcBef>
                        <a:spcAft>
                          <a:spcPts val="0"/>
                        </a:spcAft>
                      </a:pPr>
                      <a:r>
                        <a:rPr lang="en-US" sz="1200" dirty="0">
                          <a:latin typeface="Times New Roman"/>
                          <a:ea typeface="Times New Roman"/>
                          <a:cs typeface="Times New Roman"/>
                        </a:rPr>
                        <a:t>A, 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c>
                  <a:txBody>
                    <a:bodyPr/>
                    <a:lstStyle/>
                    <a:p>
                      <a:pPr marL="0" marR="0" algn="ctr">
                        <a:spcBef>
                          <a:spcPts val="0"/>
                        </a:spcBef>
                        <a:spcAft>
                          <a:spcPts val="0"/>
                        </a:spcAft>
                      </a:pPr>
                      <a:r>
                        <a:rPr lang="en-US" sz="1200" dirty="0">
                          <a:latin typeface="Times New Roman"/>
                          <a:ea typeface="Times New Roman"/>
                          <a:cs typeface="Times New Roman"/>
                        </a:rPr>
                        <a:t>60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30196"/>
                      </a:srgbClr>
                    </a:solidFill>
                  </a:tcPr>
                </a:tc>
              </a:tr>
              <a:tr h="637624">
                <a:tc>
                  <a:txBody>
                    <a:bodyPr/>
                    <a:lstStyle/>
                    <a:p>
                      <a:pPr marL="0" marR="0">
                        <a:spcBef>
                          <a:spcPts val="0"/>
                        </a:spcBef>
                        <a:spcAft>
                          <a:spcPts val="0"/>
                        </a:spcAft>
                      </a:pPr>
                      <a:r>
                        <a:rPr lang="en-US" sz="1200" dirty="0" smtClean="0">
                          <a:latin typeface="Times New Roman"/>
                          <a:ea typeface="Times New Roman"/>
                          <a:cs typeface="Times New Roman"/>
                        </a:rPr>
                        <a:t>E05-113</a:t>
                      </a:r>
                      <a:endParaRPr lang="en-US" sz="1200" dirty="0">
                        <a:latin typeface="Times New Roman"/>
                        <a:ea typeface="Times New Roman"/>
                        <a:cs typeface="Times New Roman"/>
                      </a:endParaRPr>
                    </a:p>
                    <a:p>
                      <a:pPr marL="0" marR="0">
                        <a:spcBef>
                          <a:spcPts val="0"/>
                        </a:spcBef>
                        <a:spcAft>
                          <a:spcPts val="0"/>
                        </a:spcAft>
                      </a:pPr>
                      <a:r>
                        <a:rPr lang="en-US" sz="1200" dirty="0" smtClean="0">
                          <a:latin typeface="Times New Roman"/>
                          <a:ea typeface="Times New Roman"/>
                          <a:cs typeface="Times New Roman"/>
                        </a:rPr>
                        <a:t>E05-114</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EG1-DVCS, </a:t>
                      </a:r>
                      <a:r>
                        <a:rPr lang="en-US" sz="1200" dirty="0" err="1">
                          <a:latin typeface="Times New Roman"/>
                          <a:ea typeface="Times New Roman"/>
                          <a:cs typeface="Times New Roman"/>
                        </a:rPr>
                        <a:t>Pion</a:t>
                      </a:r>
                      <a:r>
                        <a:rPr lang="en-US" sz="1200" dirty="0">
                          <a:latin typeface="Times New Roman"/>
                          <a:ea typeface="Times New Roman"/>
                          <a:cs typeface="Times New Roman"/>
                        </a:rPr>
                        <a:t> Single Spin Asymmetries</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Polarized target, ~ 3 weeks installation</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264285" algn="r"/>
                        </a:tabLst>
                      </a:pPr>
                      <a:r>
                        <a:rPr lang="en-US" sz="1200" dirty="0">
                          <a:latin typeface="Times New Roman"/>
                          <a:ea typeface="Times New Roman"/>
                          <a:cs typeface="Times New Roman"/>
                        </a:rPr>
                        <a:t>Standard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 A-</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60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Hall B       1 of 2</a:t>
            </a:r>
            <a:endParaRPr lang="en-US" dirty="0"/>
          </a:p>
        </p:txBody>
      </p:sp>
      <p:sp>
        <p:nvSpPr>
          <p:cNvPr id="39941" name="Text Box 5"/>
          <p:cNvSpPr txBox="1">
            <a:spLocks noChangeArrowheads="1"/>
          </p:cNvSpPr>
          <p:nvPr/>
        </p:nvSpPr>
        <p:spPr bwMode="auto">
          <a:xfrm>
            <a:off x="1295400" y="2590800"/>
            <a:ext cx="2667000"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228600" indent="-228600" algn="l" rtl="0" eaLnBrk="0" fontAlgn="base" hangingPunct="0">
              <a:spcBef>
                <a:spcPct val="20000"/>
              </a:spcBef>
              <a:spcAft>
                <a:spcPts val="1000"/>
              </a:spcAft>
              <a:buFont typeface="Times" pitchFamily="50" charset="0"/>
              <a:buNone/>
            </a:pPr>
            <a:r>
              <a:rPr lang="en-US" sz="1200" b="1" kern="1200" dirty="0">
                <a:solidFill>
                  <a:srgbClr val="000000"/>
                </a:solidFill>
                <a:latin typeface="Calibri" pitchFamily="34" charset="0"/>
                <a:ea typeface="+mn-ea"/>
                <a:cs typeface="+mn-cs"/>
              </a:rPr>
              <a:t>Partial Data Loss (~25%) for eg1-dvcs </a:t>
            </a:r>
            <a:br>
              <a:rPr lang="en-US" sz="1200" b="1" kern="1200" dirty="0">
                <a:solidFill>
                  <a:srgbClr val="000000"/>
                </a:solidFill>
                <a:latin typeface="Calibri" pitchFamily="34" charset="0"/>
                <a:ea typeface="+mn-ea"/>
                <a:cs typeface="+mn-cs"/>
              </a:rPr>
            </a:br>
            <a:r>
              <a:rPr lang="en-US" sz="1200" b="1" kern="1200" dirty="0">
                <a:solidFill>
                  <a:srgbClr val="000000"/>
                </a:solidFill>
                <a:latin typeface="Calibri" pitchFamily="34" charset="0"/>
                <a:ea typeface="+mn-ea"/>
                <a:cs typeface="+mn-cs"/>
              </a:rPr>
              <a:t>if FY09@26 weeks</a:t>
            </a:r>
            <a:endParaRPr lang="en-US" sz="1200" b="1" kern="1200" dirty="0">
              <a:solidFill>
                <a:srgbClr val="000000"/>
              </a:solidFill>
              <a:latin typeface="Arial" pitchFamily="34" charset="0"/>
              <a:ea typeface="+mn-ea"/>
              <a:cs typeface="+mn-cs"/>
            </a:endParaRPr>
          </a:p>
        </p:txBody>
      </p:sp>
      <p:sp>
        <p:nvSpPr>
          <p:cNvPr id="5" name="TextBox 4"/>
          <p:cNvSpPr txBox="1"/>
          <p:nvPr/>
        </p:nvSpPr>
        <p:spPr>
          <a:xfrm>
            <a:off x="3149604" y="685800"/>
            <a:ext cx="2895344" cy="46166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FF0000"/>
                </a:solidFill>
                <a:latin typeface="Arial" charset="0"/>
                <a:ea typeface="+mn-ea"/>
                <a:cs typeface="+mn-cs"/>
              </a:rPr>
              <a:t>As Initially Planned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28602" y="1109239"/>
          <a:ext cx="8610598" cy="2728785"/>
        </p:xfrm>
        <a:graphic>
          <a:graphicData uri="http://schemas.openxmlformats.org/drawingml/2006/table">
            <a:tbl>
              <a:tblPr/>
              <a:tblGrid>
                <a:gridCol w="776365"/>
                <a:gridCol w="1734406"/>
                <a:gridCol w="1772963"/>
                <a:gridCol w="1442288"/>
                <a:gridCol w="1442288"/>
                <a:gridCol w="1442288"/>
              </a:tblGrid>
              <a:tr h="425083">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Scientific</a:t>
                      </a:r>
                    </a:p>
                    <a:p>
                      <a:pPr marL="0" marR="0" algn="ctr">
                        <a:spcBef>
                          <a:spcPts val="0"/>
                        </a:spcBef>
                        <a:spcAft>
                          <a:spcPts val="0"/>
                        </a:spcAft>
                      </a:pPr>
                      <a:r>
                        <a:rPr lang="en-US"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212541">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41">
                <a:tc>
                  <a:txBody>
                    <a:bodyPr/>
                    <a:lstStyle/>
                    <a:p>
                      <a:pPr marL="0" marR="0">
                        <a:spcBef>
                          <a:spcPts val="0"/>
                        </a:spcBef>
                        <a:spcAft>
                          <a:spcPts val="0"/>
                        </a:spcAft>
                      </a:pPr>
                      <a:r>
                        <a:rPr lang="en-US" sz="1200" b="1" dirty="0" smtClean="0">
                          <a:latin typeface="Times New Roman"/>
                          <a:ea typeface="Times New Roman"/>
                          <a:cs typeface="Times New Roman"/>
                        </a:rPr>
                        <a:t>FY2009</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212541">
                <a:tc>
                  <a:txBody>
                    <a:bodyPr/>
                    <a:lstStyle/>
                    <a:p>
                      <a:pPr marL="0" marR="0">
                        <a:spcBef>
                          <a:spcPts val="0"/>
                        </a:spcBef>
                        <a:spcAft>
                          <a:spcPts val="0"/>
                        </a:spcAft>
                      </a:pPr>
                      <a:r>
                        <a:rPr lang="en-US" sz="1200" dirty="0">
                          <a:latin typeface="Times New Roman"/>
                          <a:ea typeface="Times New Roman"/>
                          <a:cs typeface="Times New Roman"/>
                        </a:rPr>
                        <a:t>E06-003</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80000"/>
                      </a:schemeClr>
                    </a:solidFill>
                  </a:tcPr>
                </a:tc>
                <a:tc>
                  <a:txBody>
                    <a:bodyPr/>
                    <a:lstStyle/>
                    <a:p>
                      <a:pPr marL="0" marR="0">
                        <a:spcBef>
                          <a:spcPts val="0"/>
                        </a:spcBef>
                        <a:spcAft>
                          <a:spcPts val="0"/>
                        </a:spcAft>
                      </a:pPr>
                      <a:r>
                        <a:rPr lang="en-US" sz="1200" dirty="0">
                          <a:latin typeface="Times New Roman"/>
                          <a:ea typeface="Times New Roman"/>
                          <a:cs typeface="Times New Roman"/>
                        </a:rPr>
                        <a:t>E1-DVCS(b)</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80000"/>
                      </a:scheme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80000"/>
                      </a:schemeClr>
                    </a:solidFill>
                  </a:tcPr>
                </a:tc>
                <a:tc>
                  <a:txBody>
                    <a:bodyPr/>
                    <a:lstStyle/>
                    <a:p>
                      <a:pPr marL="0" marR="0">
                        <a:spcBef>
                          <a:spcPts val="0"/>
                        </a:spcBef>
                        <a:spcAft>
                          <a:spcPts val="0"/>
                        </a:spcAft>
                      </a:pPr>
                      <a:r>
                        <a:rPr lang="en-US" sz="1200" dirty="0">
                          <a:latin typeface="Times New Roman"/>
                          <a:ea typeface="Times New Roman"/>
                          <a:cs typeface="Times New Roman"/>
                        </a:rPr>
                        <a:t>Standard (E&gt;5.9GeV)</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alpha val="80000"/>
                      </a:schemeClr>
                    </a:solidFill>
                  </a:tcPr>
                </a:tc>
                <a:tc>
                  <a:txBody>
                    <a:bodyPr/>
                    <a:lstStyle/>
                    <a:p>
                      <a:pPr algn="ctr"/>
                      <a:r>
                        <a:rPr lang="en-US" sz="1200" dirty="0" smtClean="0">
                          <a:latin typeface="Calibri"/>
                          <a:ea typeface="Times New Roman"/>
                          <a:cs typeface="Times New Roman"/>
                        </a:rPr>
                        <a:t>A </a:t>
                      </a:r>
                      <a:endParaRPr lang="en-US" sz="1200" dirty="0">
                        <a:latin typeface="Calibri"/>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80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35 (remaining)</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80000"/>
                      </a:schemeClr>
                    </a:solidFill>
                  </a:tcPr>
                </a:tc>
              </a:tr>
              <a:tr h="1028455">
                <a:tc>
                  <a:txBody>
                    <a:bodyPr/>
                    <a:lstStyle/>
                    <a:p>
                      <a:pPr marL="0" marR="0">
                        <a:spcBef>
                          <a:spcPts val="0"/>
                        </a:spcBef>
                        <a:spcAft>
                          <a:spcPts val="0"/>
                        </a:spcAft>
                      </a:pPr>
                      <a:r>
                        <a:rPr lang="en-US" sz="1200" dirty="0" smtClean="0">
                          <a:latin typeface="Times New Roman"/>
                          <a:ea typeface="Times New Roman"/>
                          <a:cs typeface="Times New Roman"/>
                        </a:rPr>
                        <a:t>E05-113</a:t>
                      </a:r>
                      <a:endParaRPr lang="en-US" sz="1200" dirty="0">
                        <a:latin typeface="Times New Roman"/>
                        <a:ea typeface="Times New Roman"/>
                        <a:cs typeface="Times New Roman"/>
                      </a:endParaRPr>
                    </a:p>
                    <a:p>
                      <a:pPr marL="0" marR="0">
                        <a:spcBef>
                          <a:spcPts val="0"/>
                        </a:spcBef>
                        <a:spcAft>
                          <a:spcPts val="0"/>
                        </a:spcAft>
                      </a:pPr>
                      <a:r>
                        <a:rPr lang="en-US" sz="1200" dirty="0" smtClean="0">
                          <a:latin typeface="Times New Roman"/>
                          <a:ea typeface="Times New Roman"/>
                          <a:cs typeface="Times New Roman"/>
                        </a:rPr>
                        <a:t>E05-114</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EG1-DVCS, </a:t>
                      </a:r>
                      <a:r>
                        <a:rPr lang="en-US" sz="1200" dirty="0" err="1">
                          <a:latin typeface="Times New Roman"/>
                          <a:ea typeface="Times New Roman"/>
                          <a:cs typeface="Times New Roman"/>
                        </a:rPr>
                        <a:t>Pion</a:t>
                      </a:r>
                      <a:r>
                        <a:rPr lang="en-US" sz="1200" dirty="0">
                          <a:latin typeface="Times New Roman"/>
                          <a:ea typeface="Times New Roman"/>
                          <a:cs typeface="Times New Roman"/>
                        </a:rPr>
                        <a:t> Single Spin Asymmetries</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target, ~ 3 weeks installation</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tabLst>
                          <a:tab pos="1264285" algn="r"/>
                        </a:tabLst>
                      </a:pPr>
                      <a:r>
                        <a:rPr lang="en-US" sz="1200" dirty="0">
                          <a:latin typeface="Times New Roman"/>
                          <a:ea typeface="Times New Roman"/>
                          <a:cs typeface="Times New Roman"/>
                        </a:rPr>
                        <a:t>Standard	</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 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60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637624">
                <a:tc>
                  <a:txBody>
                    <a:bodyPr/>
                    <a:lstStyle/>
                    <a:p>
                      <a:pPr marL="0" marR="0">
                        <a:spcBef>
                          <a:spcPts val="0"/>
                        </a:spcBef>
                        <a:spcAft>
                          <a:spcPts val="0"/>
                        </a:spcAft>
                      </a:pPr>
                      <a:r>
                        <a:rPr lang="en-US" sz="1200" dirty="0" smtClean="0">
                          <a:latin typeface="Times New Roman"/>
                          <a:ea typeface="Times New Roman"/>
                          <a:cs typeface="Times New Roman"/>
                        </a:rPr>
                        <a:t>E05-113</a:t>
                      </a:r>
                      <a:endParaRPr lang="en-US" sz="1200" dirty="0">
                        <a:latin typeface="Times New Roman"/>
                        <a:ea typeface="Times New Roman"/>
                        <a:cs typeface="Times New Roman"/>
                      </a:endParaRPr>
                    </a:p>
                    <a:p>
                      <a:pPr marL="0" marR="0">
                        <a:spcBef>
                          <a:spcPts val="0"/>
                        </a:spcBef>
                        <a:spcAft>
                          <a:spcPts val="0"/>
                        </a:spcAft>
                      </a:pPr>
                      <a:r>
                        <a:rPr lang="en-US" sz="1200" dirty="0" smtClean="0">
                          <a:latin typeface="Times New Roman"/>
                          <a:ea typeface="Times New Roman"/>
                          <a:cs typeface="Times New Roman"/>
                        </a:rPr>
                        <a:t>E05-114</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EG1-DVCS, </a:t>
                      </a:r>
                      <a:r>
                        <a:rPr lang="en-US" sz="1200" dirty="0" err="1">
                          <a:latin typeface="Times New Roman"/>
                          <a:ea typeface="Times New Roman"/>
                          <a:cs typeface="Times New Roman"/>
                        </a:rPr>
                        <a:t>Pion</a:t>
                      </a:r>
                      <a:r>
                        <a:rPr lang="en-US" sz="1200" dirty="0">
                          <a:latin typeface="Times New Roman"/>
                          <a:ea typeface="Times New Roman"/>
                          <a:cs typeface="Times New Roman"/>
                        </a:rPr>
                        <a:t> Single Spin Asymmetries</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Polarized target, ~ 3 weeks installation</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tabLst>
                          <a:tab pos="1264285" algn="r"/>
                        </a:tabLst>
                      </a:pPr>
                      <a:r>
                        <a:rPr lang="en-US" sz="1200" dirty="0">
                          <a:latin typeface="Times New Roman"/>
                          <a:ea typeface="Times New Roman"/>
                          <a:cs typeface="Times New Roman"/>
                        </a:rPr>
                        <a:t>Standard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 A-</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60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bl>
          </a:graphicData>
        </a:graphic>
      </p:graphicFrame>
      <p:sp>
        <p:nvSpPr>
          <p:cNvPr id="2" name="Title 1"/>
          <p:cNvSpPr>
            <a:spLocks noGrp="1"/>
          </p:cNvSpPr>
          <p:nvPr>
            <p:ph type="title"/>
          </p:nvPr>
        </p:nvSpPr>
        <p:spPr/>
        <p:txBody>
          <a:bodyPr/>
          <a:lstStyle/>
          <a:p>
            <a:r>
              <a:rPr lang="en-US" dirty="0" smtClean="0"/>
              <a:t>Hall B       1 of 2</a:t>
            </a:r>
            <a:endParaRPr lang="en-US" dirty="0"/>
          </a:p>
        </p:txBody>
      </p:sp>
      <p:sp>
        <p:nvSpPr>
          <p:cNvPr id="6" name="TextBox 5"/>
          <p:cNvSpPr txBox="1"/>
          <p:nvPr/>
        </p:nvSpPr>
        <p:spPr>
          <a:xfrm>
            <a:off x="3330270" y="4419601"/>
            <a:ext cx="5397631" cy="387798"/>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smtClean="0">
                <a:solidFill>
                  <a:srgbClr val="00AE00"/>
                </a:solidFill>
                <a:latin typeface="Arial" charset="0"/>
                <a:ea typeface="+mn-ea"/>
                <a:cs typeface="+mn-cs"/>
              </a:rPr>
              <a:t>All Completed w/ ~3/4 of planned data</a:t>
            </a:r>
            <a:endParaRPr lang="en-US" sz="2400" kern="1200" dirty="0">
              <a:solidFill>
                <a:srgbClr val="00AE00"/>
              </a:solidFill>
              <a:latin typeface="Arial" charset="0"/>
              <a:ea typeface="+mn-ea"/>
              <a:cs typeface="+mn-cs"/>
            </a:endParaRPr>
          </a:p>
        </p:txBody>
      </p:sp>
      <p:sp>
        <p:nvSpPr>
          <p:cNvPr id="8" name="TextBox 7"/>
          <p:cNvSpPr txBox="1"/>
          <p:nvPr/>
        </p:nvSpPr>
        <p:spPr>
          <a:xfrm>
            <a:off x="3962400" y="685800"/>
            <a:ext cx="1194558" cy="46166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FF0000"/>
                </a:solidFill>
                <a:latin typeface="Arial" charset="0"/>
                <a:ea typeface="+mn-ea"/>
                <a:cs typeface="+mn-cs"/>
              </a:rPr>
              <a:t>As Run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B       2 of 2</a:t>
            </a:r>
            <a:endParaRPr lang="en-US" dirty="0"/>
          </a:p>
        </p:txBody>
      </p:sp>
      <p:graphicFrame>
        <p:nvGraphicFramePr>
          <p:cNvPr id="3" name="Table 2"/>
          <p:cNvGraphicFramePr>
            <a:graphicFrameLocks noGrp="1"/>
          </p:cNvGraphicFramePr>
          <p:nvPr/>
        </p:nvGraphicFramePr>
        <p:xfrm>
          <a:off x="304800" y="609600"/>
          <a:ext cx="8458199" cy="6190344"/>
        </p:xfrm>
        <a:graphic>
          <a:graphicData uri="http://schemas.openxmlformats.org/drawingml/2006/table">
            <a:tbl>
              <a:tblPr/>
              <a:tblGrid>
                <a:gridCol w="762624"/>
                <a:gridCol w="1703709"/>
                <a:gridCol w="1741583"/>
                <a:gridCol w="1416761"/>
                <a:gridCol w="1416761"/>
                <a:gridCol w="1416761"/>
              </a:tblGrid>
              <a:tr h="268514">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Scientific</a:t>
                      </a:r>
                    </a:p>
                    <a:p>
                      <a:pPr marL="0" marR="0" algn="ctr">
                        <a:spcBef>
                          <a:spcPts val="0"/>
                        </a:spcBef>
                        <a:spcAft>
                          <a:spcPts val="0"/>
                        </a:spcAft>
                      </a:pPr>
                      <a:r>
                        <a:rPr lang="en-US"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67640">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14">
                <a:tc>
                  <a:txBody>
                    <a:bodyPr/>
                    <a:lstStyle/>
                    <a:p>
                      <a:pPr marL="0" marR="0">
                        <a:spcBef>
                          <a:spcPts val="0"/>
                        </a:spcBef>
                        <a:spcAft>
                          <a:spcPts val="0"/>
                        </a:spcAft>
                      </a:pPr>
                      <a:r>
                        <a:rPr lang="en-US" sz="1200" b="1" dirty="0" smtClean="0">
                          <a:latin typeface="Times New Roman"/>
                          <a:ea typeface="Times New Roman"/>
                          <a:cs typeface="Times New Roman"/>
                        </a:rPr>
                        <a:t>FY2010</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537029">
                <a:tc>
                  <a:txBody>
                    <a:bodyPr/>
                    <a:lstStyle/>
                    <a:p>
                      <a:pPr marL="0" marR="0">
                        <a:spcBef>
                          <a:spcPts val="0"/>
                        </a:spcBef>
                        <a:spcAft>
                          <a:spcPts val="0"/>
                        </a:spcAft>
                      </a:pPr>
                      <a:r>
                        <a:rPr lang="en-US" sz="1200" dirty="0">
                          <a:latin typeface="Times New Roman"/>
                          <a:ea typeface="Times New Roman"/>
                          <a:cs typeface="Times New Roman"/>
                        </a:rPr>
                        <a:t>E07-009</a:t>
                      </a:r>
                    </a:p>
                    <a:p>
                      <a:pPr marL="0" marR="0">
                        <a:spcBef>
                          <a:spcPts val="0"/>
                        </a:spcBef>
                        <a:spcAft>
                          <a:spcPts val="0"/>
                        </a:spcAft>
                      </a:pPr>
                      <a:r>
                        <a:rPr lang="en-US" sz="1200" dirty="0">
                          <a:latin typeface="Times New Roman"/>
                          <a:ea typeface="Times New Roman"/>
                          <a:cs typeface="Times New Roman"/>
                        </a:rPr>
                        <a:t>E08-024</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Eg6:  DVCS and meson spectroscopy on </a:t>
                      </a:r>
                      <a:r>
                        <a:rPr lang="en-US" sz="1200" baseline="30000" dirty="0">
                          <a:latin typeface="Times New Roman"/>
                          <a:ea typeface="Times New Roman"/>
                          <a:cs typeface="Times New Roman"/>
                        </a:rPr>
                        <a:t>4</a:t>
                      </a:r>
                      <a:r>
                        <a:rPr lang="en-US" sz="1200" dirty="0">
                          <a:latin typeface="Times New Roman"/>
                          <a:ea typeface="Times New Roman"/>
                          <a:cs typeface="Times New Roman"/>
                        </a:rPr>
                        <a:t>He</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Modified e1-DVCS setup</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tabLst>
                          <a:tab pos="1264285" algn="r"/>
                        </a:tabLst>
                      </a:pPr>
                      <a:r>
                        <a:rPr lang="en-US" sz="1200" dirty="0">
                          <a:latin typeface="Times New Roman"/>
                          <a:ea typeface="Times New Roman"/>
                          <a:cs typeface="Times New Roman"/>
                        </a:rPr>
                        <a:t>Standard (E&gt;5.9GeV)</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smtClean="0">
                          <a:latin typeface="Times New Roman"/>
                          <a:ea typeface="Times New Roman"/>
                          <a:cs typeface="Times New Roman"/>
                        </a:rPr>
                        <a:t>A, A-</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45</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963749">
                <a:tc>
                  <a:txBody>
                    <a:bodyPr/>
                    <a:lstStyle/>
                    <a:p>
                      <a:pPr marL="0" marR="0">
                        <a:spcBef>
                          <a:spcPts val="0"/>
                        </a:spcBef>
                        <a:spcAft>
                          <a:spcPts val="0"/>
                        </a:spcAft>
                      </a:pPr>
                      <a:r>
                        <a:rPr lang="en-US" sz="1200" dirty="0">
                          <a:latin typeface="Times New Roman"/>
                          <a:ea typeface="Times New Roman"/>
                          <a:cs typeface="Times New Roman"/>
                        </a:rPr>
                        <a:t>E02-112</a:t>
                      </a:r>
                    </a:p>
                    <a:p>
                      <a:pPr marL="0" marR="0">
                        <a:spcBef>
                          <a:spcPts val="0"/>
                        </a:spcBef>
                        <a:spcAft>
                          <a:spcPts val="0"/>
                        </a:spcAft>
                      </a:pPr>
                      <a:r>
                        <a:rPr lang="en-US" sz="1200" dirty="0">
                          <a:latin typeface="Times New Roman"/>
                          <a:ea typeface="Times New Roman"/>
                          <a:cs typeface="Times New Roman"/>
                        </a:rPr>
                        <a:t>E03-105</a:t>
                      </a:r>
                    </a:p>
                    <a:p>
                      <a:pPr marL="0" marR="0">
                        <a:spcBef>
                          <a:spcPts val="0"/>
                        </a:spcBef>
                        <a:spcAft>
                          <a:spcPts val="0"/>
                        </a:spcAft>
                      </a:pPr>
                      <a:r>
                        <a:rPr lang="en-US" sz="1200" dirty="0">
                          <a:latin typeface="Times New Roman"/>
                          <a:ea typeface="Times New Roman"/>
                          <a:cs typeface="Times New Roman"/>
                        </a:rPr>
                        <a:t>E04-102</a:t>
                      </a:r>
                    </a:p>
                    <a:p>
                      <a:pPr marL="0" marR="0">
                        <a:spcBef>
                          <a:spcPts val="0"/>
                        </a:spcBef>
                        <a:spcAft>
                          <a:spcPts val="0"/>
                        </a:spcAft>
                      </a:pPr>
                      <a:r>
                        <a:rPr lang="en-US" sz="1200" dirty="0">
                          <a:latin typeface="Times New Roman"/>
                          <a:ea typeface="Times New Roman"/>
                          <a:cs typeface="Times New Roman"/>
                        </a:rPr>
                        <a:t>E05-012</a:t>
                      </a:r>
                    </a:p>
                    <a:p>
                      <a:pPr marL="0" marR="0">
                        <a:spcBef>
                          <a:spcPts val="0"/>
                        </a:spcBef>
                        <a:spcAft>
                          <a:spcPts val="0"/>
                        </a:spcAft>
                      </a:pPr>
                      <a:r>
                        <a:rPr lang="en-US" sz="1200" dirty="0">
                          <a:latin typeface="Times New Roman"/>
                          <a:ea typeface="Times New Roman"/>
                          <a:cs typeface="Times New Roman"/>
                        </a:rPr>
                        <a:t>E06-013</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G9 – Frost</a:t>
                      </a:r>
                    </a:p>
                    <a:p>
                      <a:pPr marL="0" marR="0">
                        <a:spcBef>
                          <a:spcPts val="0"/>
                        </a:spcBef>
                        <a:spcAft>
                          <a:spcPts val="0"/>
                        </a:spcAft>
                      </a:pPr>
                      <a:r>
                        <a:rPr lang="en-US" sz="1200" dirty="0">
                          <a:latin typeface="Times New Roman"/>
                          <a:ea typeface="Times New Roman"/>
                          <a:cs typeface="Times New Roman"/>
                        </a:rPr>
                        <a:t>Missing N* Resonances</a:t>
                      </a:r>
                    </a:p>
                    <a:p>
                      <a:pPr marL="0" marR="0">
                        <a:spcBef>
                          <a:spcPts val="0"/>
                        </a:spcBef>
                        <a:spcAft>
                          <a:spcPts val="0"/>
                        </a:spcAft>
                      </a:pPr>
                      <a:r>
                        <a:rPr lang="en-US" sz="1200" dirty="0">
                          <a:latin typeface="Times New Roman"/>
                          <a:ea typeface="Times New Roman"/>
                          <a:cs typeface="Times New Roman"/>
                        </a:rPr>
                        <a:t>(completion – started in 2008)</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Times New Roman"/>
                        <a:ea typeface="Times New Roman"/>
                        <a:cs typeface="Times New Roman"/>
                      </a:endParaRPr>
                    </a:p>
                    <a:p>
                      <a:pPr marL="0" marR="0">
                        <a:spcBef>
                          <a:spcPts val="0"/>
                        </a:spcBef>
                        <a:spcAft>
                          <a:spcPts val="0"/>
                        </a:spcAft>
                      </a:pPr>
                      <a:endParaRPr lang="en-US" sz="1200" dirty="0" smtClean="0">
                        <a:latin typeface="Times New Roman"/>
                        <a:ea typeface="Times New Roman"/>
                        <a:cs typeface="Times New Roman"/>
                      </a:endParaRPr>
                    </a:p>
                    <a:p>
                      <a:pPr marL="0" marR="0">
                        <a:spcBef>
                          <a:spcPts val="0"/>
                        </a:spcBef>
                        <a:spcAft>
                          <a:spcPts val="0"/>
                        </a:spcAft>
                      </a:pPr>
                      <a:r>
                        <a:rPr lang="en-US" sz="1200" dirty="0" smtClean="0">
                          <a:latin typeface="Times New Roman"/>
                          <a:ea typeface="Times New Roman"/>
                          <a:cs typeface="Times New Roman"/>
                        </a:rPr>
                        <a:t>Frozen </a:t>
                      </a:r>
                      <a:r>
                        <a:rPr lang="en-US" sz="1200" dirty="0">
                          <a:latin typeface="Times New Roman"/>
                          <a:ea typeface="Times New Roman"/>
                          <a:cs typeface="Times New Roman"/>
                        </a:rPr>
                        <a:t>spin target</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Times New Roman"/>
                        <a:ea typeface="Times New Roman"/>
                        <a:cs typeface="Times New Roman"/>
                      </a:endParaRPr>
                    </a:p>
                    <a:p>
                      <a:pPr marL="0" marR="0">
                        <a:spcBef>
                          <a:spcPts val="0"/>
                        </a:spcBef>
                        <a:spcAft>
                          <a:spcPts val="0"/>
                        </a:spcAft>
                      </a:pPr>
                      <a:endParaRPr lang="en-US" sz="1200" dirty="0" smtClean="0">
                        <a:latin typeface="Times New Roman"/>
                        <a:ea typeface="Times New Roman"/>
                        <a:cs typeface="Times New Roman"/>
                      </a:endParaRPr>
                    </a:p>
                    <a:p>
                      <a:pPr marL="0" marR="0">
                        <a:spcBef>
                          <a:spcPts val="0"/>
                        </a:spcBef>
                        <a:spcAft>
                          <a:spcPts val="0"/>
                        </a:spcAft>
                      </a:pPr>
                      <a:r>
                        <a:rPr lang="en-US" sz="1200" dirty="0" smtClean="0">
                          <a:latin typeface="Times New Roman"/>
                          <a:ea typeface="Times New Roman"/>
                          <a:cs typeface="Times New Roman"/>
                        </a:rPr>
                        <a:t>Standard</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smtClean="0">
                        <a:latin typeface="Times New Roman"/>
                        <a:ea typeface="Times New Roman"/>
                        <a:cs typeface="Times New Roman"/>
                      </a:endParaRPr>
                    </a:p>
                    <a:p>
                      <a:pPr marL="0" marR="0" algn="ctr">
                        <a:spcBef>
                          <a:spcPts val="0"/>
                        </a:spcBef>
                        <a:spcAft>
                          <a:spcPts val="0"/>
                        </a:spcAft>
                      </a:pPr>
                      <a:r>
                        <a:rPr lang="en-US" sz="1200" dirty="0" smtClean="0">
                          <a:latin typeface="Times New Roman"/>
                          <a:ea typeface="Times New Roman"/>
                          <a:cs typeface="Times New Roman"/>
                        </a:rPr>
                        <a:t>3 </a:t>
                      </a:r>
                      <a:r>
                        <a:rPr lang="en-US" sz="1200" dirty="0">
                          <a:latin typeface="Times New Roman"/>
                          <a:ea typeface="Times New Roman"/>
                          <a:cs typeface="Times New Roman"/>
                        </a:rPr>
                        <a:t>A-, 2B+</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smtClean="0">
                        <a:latin typeface="Times New Roman"/>
                        <a:ea typeface="Times New Roman"/>
                        <a:cs typeface="Times New Roman"/>
                      </a:endParaRPr>
                    </a:p>
                    <a:p>
                      <a:pPr marL="0" marR="0" algn="ctr">
                        <a:spcBef>
                          <a:spcPts val="0"/>
                        </a:spcBef>
                        <a:spcAft>
                          <a:spcPts val="0"/>
                        </a:spcAft>
                      </a:pPr>
                      <a:r>
                        <a:rPr lang="en-US" sz="1200" dirty="0" smtClean="0">
                          <a:latin typeface="Times New Roman"/>
                          <a:ea typeface="Times New Roman"/>
                          <a:cs typeface="Times New Roman"/>
                        </a:rPr>
                        <a:t>91 </a:t>
                      </a:r>
                      <a:r>
                        <a:rPr lang="en-US" sz="1200" dirty="0">
                          <a:latin typeface="Times New Roman"/>
                          <a:ea typeface="Times New Roman"/>
                          <a:cs typeface="Times New Roman"/>
                        </a:rPr>
                        <a:t>(remaining 60 days here)</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14">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err="1">
                          <a:latin typeface="Times New Roman"/>
                          <a:ea typeface="Times New Roman"/>
                          <a:cs typeface="Times New Roman"/>
                        </a:rPr>
                        <a:t>HDIce</a:t>
                      </a:r>
                      <a:r>
                        <a:rPr lang="en-US" sz="1200" dirty="0">
                          <a:latin typeface="Times New Roman"/>
                          <a:ea typeface="Times New Roman"/>
                          <a:cs typeface="Times New Roman"/>
                        </a:rPr>
                        <a:t> </a:t>
                      </a:r>
                      <a:r>
                        <a:rPr lang="en-US" sz="1200" dirty="0" smtClean="0">
                          <a:latin typeface="Times New Roman"/>
                          <a:ea typeface="Times New Roman"/>
                          <a:cs typeface="Times New Roman"/>
                        </a:rPr>
                        <a:t>Install and commission</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54">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14">
                <a:tc>
                  <a:txBody>
                    <a:bodyPr/>
                    <a:lstStyle/>
                    <a:p>
                      <a:pPr marL="0" marR="0">
                        <a:spcBef>
                          <a:spcPts val="0"/>
                        </a:spcBef>
                        <a:spcAft>
                          <a:spcPts val="0"/>
                        </a:spcAft>
                      </a:pPr>
                      <a:r>
                        <a:rPr lang="en-US" sz="1200" b="1" dirty="0" smtClean="0">
                          <a:latin typeface="Times New Roman"/>
                          <a:ea typeface="Times New Roman"/>
                          <a:cs typeface="Times New Roman"/>
                        </a:rPr>
                        <a:t>FY2011</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454298">
                <a:tc>
                  <a:txBody>
                    <a:bodyPr/>
                    <a:lstStyle/>
                    <a:p>
                      <a:pPr marL="0" marR="0">
                        <a:spcBef>
                          <a:spcPts val="0"/>
                        </a:spcBef>
                        <a:spcAft>
                          <a:spcPts val="0"/>
                        </a:spcAft>
                      </a:pPr>
                      <a:r>
                        <a:rPr lang="en-US" sz="1200" dirty="0">
                          <a:latin typeface="Times New Roman"/>
                          <a:ea typeface="Times New Roman"/>
                          <a:cs typeface="Times New Roman"/>
                        </a:rPr>
                        <a:t>E06-101</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G14 – N* Searches (</a:t>
                      </a:r>
                      <a:r>
                        <a:rPr lang="en-US" sz="1200" dirty="0" err="1">
                          <a:latin typeface="Times New Roman"/>
                          <a:ea typeface="Times New Roman"/>
                          <a:cs typeface="Times New Roman"/>
                        </a:rPr>
                        <a:t>HDIce</a:t>
                      </a:r>
                      <a:r>
                        <a:rPr lang="en-US" sz="1200" dirty="0">
                          <a:latin typeface="Times New Roman"/>
                          <a:ea typeface="Times New Roman"/>
                          <a:cs typeface="Times New Roman"/>
                        </a:rPr>
                        <a:t>)</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HD polarized target</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Standard</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latin typeface="Times New Roman"/>
                          <a:ea typeface="Times New Roman"/>
                          <a:cs typeface="Times New Roman"/>
                        </a:rPr>
                        <a:t>85</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14">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gridSpan="2">
                  <a:txBody>
                    <a:bodyPr/>
                    <a:lstStyle/>
                    <a:p>
                      <a:pPr marL="0" marR="0">
                        <a:spcBef>
                          <a:spcPts val="0"/>
                        </a:spcBef>
                        <a:spcAft>
                          <a:spcPts val="0"/>
                        </a:spcAft>
                      </a:pPr>
                      <a:r>
                        <a:rPr lang="en-US" sz="1200" dirty="0" smtClean="0">
                          <a:latin typeface="Times New Roman"/>
                          <a:ea typeface="Times New Roman"/>
                          <a:cs typeface="Times New Roman"/>
                        </a:rPr>
                        <a:t>Accelerator Down for 12 </a:t>
                      </a:r>
                      <a:r>
                        <a:rPr lang="en-US" sz="1200" dirty="0" err="1" smtClean="0">
                          <a:latin typeface="Times New Roman"/>
                          <a:ea typeface="Times New Roman"/>
                          <a:cs typeface="Times New Roman"/>
                        </a:rPr>
                        <a:t>GeV</a:t>
                      </a:r>
                      <a:r>
                        <a:rPr lang="en-US" sz="1200" dirty="0" smtClean="0">
                          <a:latin typeface="Times New Roman"/>
                          <a:ea typeface="Times New Roman"/>
                          <a:cs typeface="Times New Roman"/>
                        </a:rPr>
                        <a:t> work</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r>
              <a:tr h="125548">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14">
                <a:tc>
                  <a:txBody>
                    <a:bodyPr/>
                    <a:lstStyle/>
                    <a:p>
                      <a:pPr marL="0" marR="0">
                        <a:spcBef>
                          <a:spcPts val="0"/>
                        </a:spcBef>
                        <a:spcAft>
                          <a:spcPts val="0"/>
                        </a:spcAft>
                      </a:pPr>
                      <a:r>
                        <a:rPr lang="en-US" sz="1200" b="1" dirty="0" smtClean="0">
                          <a:latin typeface="Times New Roman"/>
                          <a:ea typeface="Times New Roman"/>
                          <a:cs typeface="Times New Roman"/>
                        </a:rPr>
                        <a:t>FY2012</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359954">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gridSpan="2">
                  <a:txBody>
                    <a:bodyPr/>
                    <a:lstStyle/>
                    <a:p>
                      <a:pPr marL="0" marR="0">
                        <a:spcBef>
                          <a:spcPts val="0"/>
                        </a:spcBef>
                        <a:spcAft>
                          <a:spcPts val="0"/>
                        </a:spcAft>
                      </a:pPr>
                      <a:r>
                        <a:rPr lang="en-US" sz="1200" dirty="0" smtClean="0">
                          <a:latin typeface="Times New Roman"/>
                          <a:ea typeface="Times New Roman"/>
                          <a:cs typeface="Times New Roman"/>
                        </a:rPr>
                        <a:t>Accelerator Down for 12 </a:t>
                      </a:r>
                      <a:r>
                        <a:rPr lang="en-US" sz="1200" dirty="0" err="1" smtClean="0">
                          <a:latin typeface="Times New Roman"/>
                          <a:ea typeface="Times New Roman"/>
                          <a:cs typeface="Times New Roman"/>
                        </a:rPr>
                        <a:t>GeV</a:t>
                      </a:r>
                      <a:r>
                        <a:rPr lang="en-US" sz="1200" dirty="0" smtClean="0">
                          <a:latin typeface="Times New Roman"/>
                          <a:ea typeface="Times New Roman"/>
                          <a:cs typeface="Times New Roman"/>
                        </a:rPr>
                        <a:t> work</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alpha val="50000"/>
                      </a:schemeClr>
                    </a:solidFill>
                  </a:tcPr>
                </a:tc>
              </a:tr>
              <a:tr h="599441">
                <a:tc>
                  <a:txBody>
                    <a:bodyPr/>
                    <a:lstStyle/>
                    <a:p>
                      <a:pPr marL="0" marR="0">
                        <a:spcBef>
                          <a:spcPts val="0"/>
                        </a:spcBef>
                        <a:spcAft>
                          <a:spcPts val="0"/>
                        </a:spcAft>
                      </a:pPr>
                      <a:r>
                        <a:rPr lang="en-US" sz="1200" dirty="0">
                          <a:latin typeface="Times New Roman"/>
                          <a:ea typeface="Times New Roman"/>
                          <a:cs typeface="Times New Roman"/>
                        </a:rPr>
                        <a:t>E08-015</a:t>
                      </a:r>
                    </a:p>
                    <a:p>
                      <a:pPr marL="0" marR="0">
                        <a:spcBef>
                          <a:spcPts val="0"/>
                        </a:spcBef>
                        <a:spcAft>
                          <a:spcPts val="0"/>
                        </a:spcAft>
                      </a:pPr>
                      <a:r>
                        <a:rPr lang="en-US" sz="1200" dirty="0">
                          <a:latin typeface="Times New Roman"/>
                          <a:ea typeface="Times New Roman"/>
                          <a:cs typeface="Times New Roman"/>
                        </a:rPr>
                        <a:t>E08-021</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DVCS and SIDIS w/ </a:t>
                      </a:r>
                      <a:r>
                        <a:rPr lang="en-US" sz="1200" dirty="0" err="1">
                          <a:latin typeface="Times New Roman"/>
                          <a:ea typeface="Times New Roman"/>
                          <a:cs typeface="Times New Roman"/>
                        </a:rPr>
                        <a:t>HDIce</a:t>
                      </a:r>
                      <a:r>
                        <a:rPr lang="en-US" sz="1200" dirty="0">
                          <a:latin typeface="Times New Roman"/>
                          <a:ea typeface="Times New Roman"/>
                          <a:cs typeface="Times New Roman"/>
                        </a:rPr>
                        <a:t> Target</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Conversion of HD polarized target for electron beam operation</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 and A-</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25</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14">
                <a:tc>
                  <a:txBody>
                    <a:bodyPr/>
                    <a:lstStyle/>
                    <a:p>
                      <a:pPr marL="0" marR="0">
                        <a:spcBef>
                          <a:spcPts val="0"/>
                        </a:spcBef>
                        <a:spcAft>
                          <a:spcPts val="0"/>
                        </a:spcAft>
                      </a:pPr>
                      <a:r>
                        <a:rPr lang="en-US" sz="1200" dirty="0">
                          <a:latin typeface="Times New Roman"/>
                          <a:ea typeface="Times New Roman"/>
                          <a:cs typeface="Times New Roman"/>
                        </a:rPr>
                        <a:t>E08-023</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PRIMEx-II</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Times New Roman"/>
                          <a:ea typeface="Times New Roman"/>
                          <a:cs typeface="Times New Roman"/>
                        </a:rPr>
                        <a:t>Re-Install </a:t>
                      </a:r>
                      <a:r>
                        <a:rPr lang="en-US" sz="1200" dirty="0" err="1" smtClean="0">
                          <a:latin typeface="Times New Roman"/>
                          <a:ea typeface="Times New Roman"/>
                          <a:cs typeface="Times New Roman"/>
                        </a:rPr>
                        <a:t>PRIMEx</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Times New Roman"/>
                          <a:ea typeface="Times New Roman"/>
                          <a:cs typeface="Times New Roman"/>
                        </a:rPr>
                        <a:t>Beam Stability</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143">
                <a:tc>
                  <a:txBody>
                    <a:bodyPr/>
                    <a:lstStyle/>
                    <a:p>
                      <a:pPr marL="0" marR="0">
                        <a:spcBef>
                          <a:spcPts val="0"/>
                        </a:spcBef>
                        <a:spcAft>
                          <a:spcPts val="0"/>
                        </a:spcAft>
                      </a:pPr>
                      <a:r>
                        <a:rPr lang="en-US" sz="1200" dirty="0">
                          <a:latin typeface="Times New Roman"/>
                          <a:ea typeface="Times New Roman"/>
                          <a:cs typeface="Times New Roman"/>
                        </a:rPr>
                        <a:t>E07-005</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EG5-Two Photon exchange in elastic </a:t>
                      </a:r>
                    </a:p>
                    <a:p>
                      <a:pPr marL="0" marR="0">
                        <a:spcBef>
                          <a:spcPts val="0"/>
                        </a:spcBef>
                        <a:spcAft>
                          <a:spcPts val="0"/>
                        </a:spcAft>
                      </a:pPr>
                      <a:r>
                        <a:rPr lang="it-IT" sz="1200">
                          <a:latin typeface="Times New Roman"/>
                          <a:ea typeface="Times New Roman"/>
                          <a:cs typeface="Times New Roman"/>
                        </a:rPr>
                        <a:t>e</a:t>
                      </a:r>
                      <a:r>
                        <a:rPr lang="it-IT" sz="1200" baseline="30000">
                          <a:latin typeface="Times New Roman"/>
                          <a:ea typeface="Times New Roman"/>
                          <a:cs typeface="Times New Roman"/>
                        </a:rPr>
                        <a:t>+</a:t>
                      </a:r>
                      <a:r>
                        <a:rPr lang="it-IT" sz="1200">
                          <a:latin typeface="Times New Roman"/>
                          <a:ea typeface="Times New Roman"/>
                          <a:cs typeface="Times New Roman"/>
                        </a:rPr>
                        <a:t>p/e</a:t>
                      </a:r>
                      <a:r>
                        <a:rPr lang="it-IT" sz="1200" baseline="30000">
                          <a:latin typeface="Times New Roman"/>
                          <a:ea typeface="Times New Roman"/>
                          <a:cs typeface="Times New Roman"/>
                        </a:rPr>
                        <a:t>-</a:t>
                      </a:r>
                      <a:r>
                        <a:rPr lang="it-IT" sz="1200">
                          <a:latin typeface="Times New Roman"/>
                          <a:ea typeface="Times New Roman"/>
                          <a:cs typeface="Times New Roman"/>
                        </a:rPr>
                        <a:t>p scattering</a:t>
                      </a: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Installation of conversion/target apparatus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Standard</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Times New Roman"/>
                          <a:ea typeface="Times New Roman"/>
                          <a:cs typeface="Times New Roman"/>
                        </a:rPr>
                        <a:t>A</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35</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 Box 6"/>
          <p:cNvSpPr txBox="1">
            <a:spLocks noChangeArrowheads="1"/>
          </p:cNvSpPr>
          <p:nvPr/>
        </p:nvSpPr>
        <p:spPr bwMode="auto">
          <a:xfrm>
            <a:off x="4386530" y="5151257"/>
            <a:ext cx="1905000" cy="6463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l" rtl="0" eaLnBrk="0" fontAlgn="base" hangingPunct="0">
              <a:spcBef>
                <a:spcPct val="20000"/>
              </a:spcBef>
              <a:spcAft>
                <a:spcPts val="1000"/>
              </a:spcAft>
              <a:buFont typeface="Times" pitchFamily="50" charset="0"/>
              <a:buNone/>
            </a:pPr>
            <a:r>
              <a:rPr lang="en-US" sz="1200" b="1" kern="1200" dirty="0">
                <a:solidFill>
                  <a:srgbClr val="000000"/>
                </a:solidFill>
                <a:latin typeface="Calibri" pitchFamily="34" charset="0"/>
                <a:ea typeface="+mn-ea"/>
                <a:cs typeface="+mn-cs"/>
              </a:rPr>
              <a:t>Technical feasibility to be established; Equipment funding not fully identified</a:t>
            </a:r>
            <a:endParaRPr lang="en-US" sz="1200" b="1" kern="1200" dirty="0">
              <a:solidFill>
                <a:srgbClr val="000000"/>
              </a:solidFill>
              <a:latin typeface="Arial" pitchFamily="34" charset="0"/>
              <a:ea typeface="+mn-ea"/>
              <a:cs typeface="+mn-cs"/>
            </a:endParaRPr>
          </a:p>
        </p:txBody>
      </p:sp>
      <p:sp>
        <p:nvSpPr>
          <p:cNvPr id="7" name="Text Box 6"/>
          <p:cNvSpPr txBox="1">
            <a:spLocks noChangeArrowheads="1"/>
          </p:cNvSpPr>
          <p:nvPr/>
        </p:nvSpPr>
        <p:spPr bwMode="auto">
          <a:xfrm>
            <a:off x="4029974" y="6308782"/>
            <a:ext cx="1447800"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l" rtl="0" eaLnBrk="0" fontAlgn="base" hangingPunct="0">
              <a:spcBef>
                <a:spcPct val="20000"/>
              </a:spcBef>
              <a:spcAft>
                <a:spcPts val="1000"/>
              </a:spcAft>
              <a:buFont typeface="Times" pitchFamily="50" charset="0"/>
              <a:buNone/>
            </a:pPr>
            <a:r>
              <a:rPr lang="en-US" sz="1200" b="1" kern="1200" dirty="0">
                <a:solidFill>
                  <a:srgbClr val="000000"/>
                </a:solidFill>
                <a:latin typeface="Calibri" pitchFamily="34" charset="0"/>
                <a:ea typeface="+mn-ea"/>
                <a:cs typeface="+mn-cs"/>
              </a:rPr>
              <a:t>Equipment funding not fully identified</a:t>
            </a:r>
            <a:endParaRPr lang="en-US" sz="1200" b="1" kern="1200" dirty="0">
              <a:solidFill>
                <a:srgbClr val="000000"/>
              </a:solidFill>
              <a:latin typeface="Arial" pitchFamily="34" charset="0"/>
              <a:ea typeface="+mn-ea"/>
              <a:cs typeface="+mn-cs"/>
            </a:endParaRPr>
          </a:p>
        </p:txBody>
      </p:sp>
      <p:cxnSp>
        <p:nvCxnSpPr>
          <p:cNvPr id="8" name="Straight Arrow Connector 7"/>
          <p:cNvCxnSpPr/>
          <p:nvPr/>
        </p:nvCxnSpPr>
        <p:spPr bwMode="auto">
          <a:xfrm rot="10800000">
            <a:off x="2667000" y="2590800"/>
            <a:ext cx="1752600" cy="457202"/>
          </a:xfrm>
          <a:prstGeom prst="straightConnector1">
            <a:avLst/>
          </a:prstGeom>
          <a:noFill/>
          <a:ln w="22225" cap="flat" cmpd="sng" algn="ctr">
            <a:solidFill>
              <a:schemeClr val="accent2"/>
            </a:solidFill>
            <a:prstDash val="solid"/>
            <a:round/>
            <a:headEnd type="none" w="med" len="med"/>
            <a:tailEnd type="stealth" w="lg" len="lg"/>
          </a:ln>
          <a:effectLst/>
        </p:spPr>
      </p:cxnSp>
      <p:sp>
        <p:nvSpPr>
          <p:cNvPr id="9" name="TextBox 8"/>
          <p:cNvSpPr txBox="1"/>
          <p:nvPr/>
        </p:nvSpPr>
        <p:spPr>
          <a:xfrm>
            <a:off x="4343400" y="2819400"/>
            <a:ext cx="1758815" cy="387798"/>
          </a:xfrm>
          <a:prstGeom prst="rect">
            <a:avLst/>
          </a:prstGeom>
          <a:solidFill>
            <a:schemeClr val="bg1"/>
          </a:solidFill>
          <a:ln>
            <a:solidFill>
              <a:schemeClr val="accent2"/>
            </a:solidFill>
          </a:ln>
        </p:spPr>
        <p:txBody>
          <a:bodyPr wrap="none" rtlCol="0">
            <a:spAutoFit/>
          </a:bodyPr>
          <a:lstStyle/>
          <a:p>
            <a:pPr algn="l" rtl="0" eaLnBrk="0" fontAlgn="base" hangingPunct="0">
              <a:spcBef>
                <a:spcPct val="20000"/>
              </a:spcBef>
              <a:spcAft>
                <a:spcPct val="0"/>
              </a:spcAft>
              <a:buFont typeface="Times" pitchFamily="50" charset="0"/>
              <a:buNone/>
            </a:pPr>
            <a:r>
              <a:rPr lang="en-US" sz="2400" dirty="0" smtClean="0">
                <a:solidFill>
                  <a:srgbClr val="00AE00"/>
                </a:solidFill>
              </a:rPr>
              <a:t>In Progress</a:t>
            </a:r>
            <a:endParaRPr lang="en-US" sz="2400" kern="1200" dirty="0">
              <a:solidFill>
                <a:srgbClr val="00AE00"/>
              </a:solidFill>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1" y="1150203"/>
          <a:ext cx="8686798" cy="2763719"/>
        </p:xfrm>
        <a:graphic>
          <a:graphicData uri="http://schemas.openxmlformats.org/drawingml/2006/table">
            <a:tbl>
              <a:tblPr/>
              <a:tblGrid>
                <a:gridCol w="744339"/>
                <a:gridCol w="1788653"/>
                <a:gridCol w="1788653"/>
                <a:gridCol w="1455051"/>
                <a:gridCol w="1455051"/>
                <a:gridCol w="1455051"/>
              </a:tblGrid>
              <a:tr h="373797">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Scientific</a:t>
                      </a:r>
                    </a:p>
                    <a:p>
                      <a:pPr marL="0" marR="0" algn="ctr">
                        <a:spcBef>
                          <a:spcPts val="0"/>
                        </a:spcBef>
                        <a:spcAft>
                          <a:spcPts val="0"/>
                        </a:spcAft>
                      </a:pPr>
                      <a:r>
                        <a:rPr lang="en-US"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89647">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5">
                <a:tc>
                  <a:txBody>
                    <a:bodyPr/>
                    <a:lstStyle/>
                    <a:p>
                      <a:pPr marL="0" marR="0">
                        <a:spcBef>
                          <a:spcPts val="0"/>
                        </a:spcBef>
                        <a:spcAft>
                          <a:spcPts val="0"/>
                        </a:spcAft>
                      </a:pPr>
                      <a:r>
                        <a:rPr lang="en-US" sz="1200" b="1" dirty="0" smtClean="0">
                          <a:latin typeface="Times New Roman"/>
                          <a:ea typeface="Times New Roman"/>
                          <a:cs typeface="Times New Roman"/>
                        </a:rPr>
                        <a:t>FY2009</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488950">
                <a:tc>
                  <a:txBody>
                    <a:bodyPr/>
                    <a:lstStyle/>
                    <a:p>
                      <a:pPr marL="0" marR="0">
                        <a:spcBef>
                          <a:spcPts val="0"/>
                        </a:spcBef>
                        <a:spcAft>
                          <a:spcPts val="0"/>
                        </a:spcAft>
                      </a:pPr>
                      <a:r>
                        <a:rPr lang="en-US" sz="1200">
                          <a:latin typeface="Times New Roman"/>
                          <a:ea typeface="Times New Roman"/>
                          <a:cs typeface="Times New Roman"/>
                        </a:rPr>
                        <a:t>E07-003</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Spin Asymmetries of the Nucleon</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UVa polarized target installation - ~ 2 months</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E0 ≥ 5.7 </a:t>
                      </a:r>
                      <a:r>
                        <a:rPr lang="en-US" sz="1200" dirty="0" err="1">
                          <a:latin typeface="Times New Roman"/>
                          <a:ea typeface="Times New Roman"/>
                          <a:cs typeface="Times New Roman"/>
                        </a:rPr>
                        <a:t>GeV</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34</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5">
                <a:tc>
                  <a:txBody>
                    <a:bodyPr/>
                    <a:lstStyle/>
                    <a:p>
                      <a:pPr marL="0" marR="0">
                        <a:spcBef>
                          <a:spcPts val="0"/>
                        </a:spcBef>
                        <a:spcAft>
                          <a:spcPts val="0"/>
                        </a:spcAft>
                      </a:pPr>
                      <a:r>
                        <a:rPr lang="en-US" sz="1200">
                          <a:latin typeface="Times New Roman"/>
                          <a:ea typeface="Times New Roman"/>
                          <a:cs typeface="Times New Roman"/>
                        </a:rPr>
                        <a:t>E07-011</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g</a:t>
                      </a:r>
                      <a:r>
                        <a:rPr lang="en-US" sz="1200" baseline="-25000">
                          <a:latin typeface="Times New Roman"/>
                          <a:ea typeface="Times New Roman"/>
                          <a:cs typeface="Times New Roman"/>
                        </a:rPr>
                        <a:t>1</a:t>
                      </a:r>
                      <a:r>
                        <a:rPr lang="en-US" sz="1200" baseline="30000">
                          <a:latin typeface="Times New Roman"/>
                          <a:ea typeface="Times New Roman"/>
                          <a:cs typeface="Times New Roman"/>
                        </a:rPr>
                        <a:t>d</a:t>
                      </a: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(part of SANE)</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8</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2375">
                <a:tc>
                  <a:txBody>
                    <a:bodyPr/>
                    <a:lstStyle/>
                    <a:p>
                      <a:pPr marL="0" marR="0">
                        <a:spcBef>
                          <a:spcPts val="0"/>
                        </a:spcBef>
                        <a:spcAft>
                          <a:spcPts val="0"/>
                        </a:spcAft>
                      </a:pPr>
                      <a:r>
                        <a:rPr lang="en-US" sz="1200">
                          <a:latin typeface="Times New Roman"/>
                          <a:ea typeface="Times New Roman"/>
                          <a:cs typeface="Times New Roman"/>
                        </a:rPr>
                        <a:t>E05-115</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HKS/HES</a:t>
                      </a:r>
                    </a:p>
                    <a:p>
                      <a:pPr marL="0" marR="0">
                        <a:spcBef>
                          <a:spcPts val="0"/>
                        </a:spcBef>
                        <a:spcAft>
                          <a:spcPts val="0"/>
                        </a:spcAft>
                      </a:pPr>
                      <a:r>
                        <a:rPr lang="en-US" sz="1200">
                          <a:latin typeface="Times New Roman"/>
                          <a:ea typeface="Times New Roman"/>
                          <a:cs typeface="Times New Roman"/>
                        </a:rPr>
                        <a:t>(Installation, commissioning, and initial running)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Major Installation </a:t>
                      </a:r>
                    </a:p>
                    <a:p>
                      <a:pPr marL="0" marR="0">
                        <a:spcBef>
                          <a:spcPts val="0"/>
                        </a:spcBef>
                        <a:spcAft>
                          <a:spcPts val="0"/>
                        </a:spcAft>
                      </a:pPr>
                      <a:r>
                        <a:rPr lang="en-US" sz="1200" dirty="0">
                          <a:latin typeface="Times New Roman"/>
                          <a:ea typeface="Times New Roman"/>
                          <a:cs typeface="Times New Roman"/>
                        </a:rPr>
                        <a:t>5 months</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Pre-target </a:t>
                      </a:r>
                      <a:r>
                        <a:rPr lang="en-US" sz="1200" dirty="0" err="1">
                          <a:latin typeface="Times New Roman"/>
                          <a:ea typeface="Times New Roman"/>
                          <a:cs typeface="Times New Roman"/>
                        </a:rPr>
                        <a:t>beamline</a:t>
                      </a:r>
                      <a:r>
                        <a:rPr lang="en-US" sz="1200" dirty="0">
                          <a:latin typeface="Times New Roman"/>
                          <a:ea typeface="Times New Roman"/>
                          <a:cs typeface="Times New Roman"/>
                        </a:rPr>
                        <a:t> </a:t>
                      </a:r>
                      <a:r>
                        <a:rPr lang="en-US" sz="1200" dirty="0" smtClean="0">
                          <a:latin typeface="Times New Roman"/>
                          <a:ea typeface="Times New Roman"/>
                          <a:cs typeface="Times New Roman"/>
                        </a:rPr>
                        <a:t>chicane; Energy </a:t>
                      </a:r>
                      <a:r>
                        <a:rPr lang="en-US" sz="1200" dirty="0">
                          <a:latin typeface="Times New Roman"/>
                          <a:ea typeface="Times New Roman"/>
                          <a:cs typeface="Times New Roman"/>
                        </a:rPr>
                        <a:t>stability  of   10</a:t>
                      </a:r>
                      <a:r>
                        <a:rPr lang="en-US" sz="1200" baseline="30000" dirty="0">
                          <a:latin typeface="Times New Roman"/>
                          <a:ea typeface="Times New Roman"/>
                          <a:cs typeface="Times New Roman"/>
                        </a:rPr>
                        <a:t>-4</a:t>
                      </a:r>
                      <a:r>
                        <a:rPr lang="en-US" sz="1200" dirty="0">
                          <a:latin typeface="Times New Roman"/>
                          <a:ea typeface="Times New Roman"/>
                          <a:cs typeface="Times New Roman"/>
                        </a:rPr>
                        <a:t>, Position stability </a:t>
                      </a:r>
                      <a:r>
                        <a:rPr lang="en-US" sz="1200" dirty="0" smtClean="0">
                          <a:latin typeface="Times New Roman"/>
                          <a:ea typeface="Times New Roman"/>
                          <a:cs typeface="Times New Roman"/>
                        </a:rPr>
                        <a:t/>
                      </a:r>
                      <a:br>
                        <a:rPr lang="en-US" sz="1200" dirty="0" smtClean="0">
                          <a:latin typeface="Times New Roman"/>
                          <a:ea typeface="Times New Roman"/>
                          <a:cs typeface="Times New Roman"/>
                        </a:rPr>
                      </a:br>
                      <a:r>
                        <a:rPr lang="en-US" sz="1200" dirty="0" smtClean="0">
                          <a:latin typeface="Times New Roman"/>
                          <a:ea typeface="Times New Roman"/>
                          <a:cs typeface="Times New Roman"/>
                        </a:rPr>
                        <a:t>&lt; </a:t>
                      </a:r>
                      <a:r>
                        <a:rPr lang="en-US" sz="1200" dirty="0">
                          <a:latin typeface="Times New Roman"/>
                          <a:ea typeface="Times New Roman"/>
                          <a:cs typeface="Times New Roman"/>
                        </a:rPr>
                        <a:t>100 </a:t>
                      </a:r>
                      <a:r>
                        <a:rPr lang="en-US" sz="1200" dirty="0">
                          <a:latin typeface="Times New Roman"/>
                          <a:ea typeface="Times New Roman"/>
                          <a:cs typeface="Times New Roman"/>
                          <a:sym typeface="Symbol"/>
                        </a:rPr>
                        <a:t></a:t>
                      </a:r>
                      <a:r>
                        <a:rPr lang="en-US" sz="1200" dirty="0">
                          <a:latin typeface="Times New Roman"/>
                          <a:ea typeface="Times New Roman"/>
                          <a:cs typeface="Times New Roman"/>
                        </a:rPr>
                        <a:t>m</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Hall C       1 of 2</a:t>
            </a:r>
            <a:endParaRPr lang="en-US" dirty="0"/>
          </a:p>
        </p:txBody>
      </p:sp>
      <p:sp>
        <p:nvSpPr>
          <p:cNvPr id="4" name="TextBox 3"/>
          <p:cNvSpPr txBox="1"/>
          <p:nvPr/>
        </p:nvSpPr>
        <p:spPr>
          <a:xfrm>
            <a:off x="3149604" y="745066"/>
            <a:ext cx="2895344" cy="46166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FF0000"/>
                </a:solidFill>
                <a:latin typeface="Arial" charset="0"/>
                <a:ea typeface="+mn-ea"/>
                <a:cs typeface="+mn-cs"/>
              </a:rPr>
              <a:t>As Initially Planned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1" y="1150203"/>
          <a:ext cx="8686798" cy="2763719"/>
        </p:xfrm>
        <a:graphic>
          <a:graphicData uri="http://schemas.openxmlformats.org/drawingml/2006/table">
            <a:tbl>
              <a:tblPr/>
              <a:tblGrid>
                <a:gridCol w="744339"/>
                <a:gridCol w="1788653"/>
                <a:gridCol w="1788653"/>
                <a:gridCol w="1455051"/>
                <a:gridCol w="1455051"/>
                <a:gridCol w="1455051"/>
              </a:tblGrid>
              <a:tr h="373797">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Scientific</a:t>
                      </a:r>
                    </a:p>
                    <a:p>
                      <a:pPr marL="0" marR="0" algn="ctr">
                        <a:spcBef>
                          <a:spcPts val="0"/>
                        </a:spcBef>
                        <a:spcAft>
                          <a:spcPts val="0"/>
                        </a:spcAft>
                      </a:pPr>
                      <a:r>
                        <a:rPr lang="en-US"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189647">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5">
                <a:tc>
                  <a:txBody>
                    <a:bodyPr/>
                    <a:lstStyle/>
                    <a:p>
                      <a:pPr marL="0" marR="0">
                        <a:spcBef>
                          <a:spcPts val="0"/>
                        </a:spcBef>
                        <a:spcAft>
                          <a:spcPts val="0"/>
                        </a:spcAft>
                      </a:pPr>
                      <a:r>
                        <a:rPr lang="en-US" sz="1200" b="1" dirty="0" smtClean="0">
                          <a:latin typeface="Times New Roman"/>
                          <a:ea typeface="Times New Roman"/>
                          <a:cs typeface="Times New Roman"/>
                        </a:rPr>
                        <a:t>FY2009</a:t>
                      </a: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50196"/>
                      </a:srgbClr>
                    </a:solidFill>
                  </a:tcPr>
                </a:tc>
              </a:tr>
              <a:tr h="488950">
                <a:tc>
                  <a:txBody>
                    <a:bodyPr/>
                    <a:lstStyle/>
                    <a:p>
                      <a:pPr marL="0" marR="0">
                        <a:spcBef>
                          <a:spcPts val="0"/>
                        </a:spcBef>
                        <a:spcAft>
                          <a:spcPts val="0"/>
                        </a:spcAft>
                      </a:pPr>
                      <a:r>
                        <a:rPr lang="en-US" sz="1200" dirty="0">
                          <a:latin typeface="Times New Roman"/>
                          <a:ea typeface="Times New Roman"/>
                          <a:cs typeface="Times New Roman"/>
                        </a:rPr>
                        <a:t>E07-003</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Spin Asymmetries of the Nucleon</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err="1">
                          <a:latin typeface="Times New Roman"/>
                          <a:ea typeface="Times New Roman"/>
                          <a:cs typeface="Times New Roman"/>
                        </a:rPr>
                        <a:t>UVa</a:t>
                      </a:r>
                      <a:r>
                        <a:rPr lang="en-US" sz="1200" dirty="0">
                          <a:latin typeface="Times New Roman"/>
                          <a:ea typeface="Times New Roman"/>
                          <a:cs typeface="Times New Roman"/>
                        </a:rPr>
                        <a:t> polarized target installation - ~ 2 months</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E0 ≥ 5.7 </a:t>
                      </a:r>
                      <a:r>
                        <a:rPr lang="en-US" sz="1200" dirty="0" err="1">
                          <a:latin typeface="Times New Roman"/>
                          <a:ea typeface="Times New Roman"/>
                          <a:cs typeface="Times New Roman"/>
                        </a:rPr>
                        <a:t>GeV</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34</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r h="244475">
                <a:tc>
                  <a:txBody>
                    <a:bodyPr/>
                    <a:lstStyle/>
                    <a:p>
                      <a:pPr marL="0" marR="0">
                        <a:spcBef>
                          <a:spcPts val="0"/>
                        </a:spcBef>
                        <a:spcAft>
                          <a:spcPts val="0"/>
                        </a:spcAft>
                      </a:pPr>
                      <a:r>
                        <a:rPr lang="en-US" sz="1200" strike="sngStrike" dirty="0">
                          <a:latin typeface="Times New Roman"/>
                          <a:ea typeface="Times New Roman"/>
                          <a:cs typeface="Times New Roman"/>
                        </a:rPr>
                        <a:t>E07-011</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spcBef>
                          <a:spcPts val="0"/>
                        </a:spcBef>
                        <a:spcAft>
                          <a:spcPts val="0"/>
                        </a:spcAft>
                      </a:pPr>
                      <a:r>
                        <a:rPr lang="en-US" sz="1200" strike="sngStrike" dirty="0">
                          <a:latin typeface="Times New Roman"/>
                          <a:ea typeface="Times New Roman"/>
                          <a:cs typeface="Times New Roman"/>
                        </a:rPr>
                        <a:t>g</a:t>
                      </a:r>
                      <a:r>
                        <a:rPr lang="en-US" sz="1200" strike="sngStrike" baseline="-25000" dirty="0">
                          <a:latin typeface="Times New Roman"/>
                          <a:ea typeface="Times New Roman"/>
                          <a:cs typeface="Times New Roman"/>
                        </a:rPr>
                        <a:t>1</a:t>
                      </a:r>
                      <a:r>
                        <a:rPr lang="en-US" sz="1200" strike="sngStrike" baseline="30000" dirty="0">
                          <a:latin typeface="Times New Roman"/>
                          <a:ea typeface="Times New Roman"/>
                          <a:cs typeface="Times New Roman"/>
                        </a:rPr>
                        <a:t>d</a:t>
                      </a:r>
                      <a:endParaRPr lang="en-US" sz="1200" strike="sngStrike" dirty="0">
                        <a:latin typeface="Times New Roman"/>
                        <a:ea typeface="Times New Roman"/>
                        <a:cs typeface="Times New Roman"/>
                      </a:endParaRP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spcBef>
                          <a:spcPts val="0"/>
                        </a:spcBef>
                        <a:spcAft>
                          <a:spcPts val="0"/>
                        </a:spcAft>
                      </a:pPr>
                      <a:r>
                        <a:rPr lang="en-US" sz="1200" strike="sngStrike" dirty="0">
                          <a:latin typeface="Times New Roman"/>
                          <a:ea typeface="Times New Roman"/>
                          <a:cs typeface="Times New Roman"/>
                        </a:rPr>
                        <a:t>(part of SANE)</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spcBef>
                          <a:spcPts val="0"/>
                        </a:spcBef>
                        <a:spcAft>
                          <a:spcPts val="0"/>
                        </a:spcAft>
                      </a:pPr>
                      <a:endParaRPr lang="en-US" sz="1200" strike="sngStrike"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0"/>
                        </a:spcAft>
                      </a:pPr>
                      <a:r>
                        <a:rPr lang="en-US" sz="1200" strike="sngStrike"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gn="ctr">
                        <a:spcBef>
                          <a:spcPts val="0"/>
                        </a:spcBef>
                        <a:spcAft>
                          <a:spcPts val="0"/>
                        </a:spcAft>
                      </a:pPr>
                      <a:r>
                        <a:rPr lang="en-US" sz="1200" strike="sngStrike" dirty="0">
                          <a:latin typeface="Times New Roman"/>
                          <a:ea typeface="Times New Roman"/>
                          <a:cs typeface="Times New Roman"/>
                        </a:rPr>
                        <a:t>8</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222375">
                <a:tc>
                  <a:txBody>
                    <a:bodyPr/>
                    <a:lstStyle/>
                    <a:p>
                      <a:pPr marL="0" marR="0">
                        <a:spcBef>
                          <a:spcPts val="0"/>
                        </a:spcBef>
                        <a:spcAft>
                          <a:spcPts val="0"/>
                        </a:spcAft>
                      </a:pPr>
                      <a:r>
                        <a:rPr lang="en-US" sz="1200" dirty="0">
                          <a:latin typeface="Times New Roman"/>
                          <a:ea typeface="Times New Roman"/>
                          <a:cs typeface="Times New Roman"/>
                        </a:rPr>
                        <a:t>E05-115</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HKS/HES</a:t>
                      </a:r>
                    </a:p>
                    <a:p>
                      <a:pPr marL="0" marR="0">
                        <a:spcBef>
                          <a:spcPts val="0"/>
                        </a:spcBef>
                        <a:spcAft>
                          <a:spcPts val="0"/>
                        </a:spcAft>
                      </a:pPr>
                      <a:r>
                        <a:rPr lang="en-US" sz="1200" dirty="0">
                          <a:latin typeface="Times New Roman"/>
                          <a:ea typeface="Times New Roman"/>
                          <a:cs typeface="Times New Roman"/>
                        </a:rPr>
                        <a:t>(Installation, commissioning, and initial running) </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Major Installation </a:t>
                      </a:r>
                    </a:p>
                    <a:p>
                      <a:pPr marL="0" marR="0">
                        <a:spcBef>
                          <a:spcPts val="0"/>
                        </a:spcBef>
                        <a:spcAft>
                          <a:spcPts val="0"/>
                        </a:spcAft>
                      </a:pPr>
                      <a:r>
                        <a:rPr lang="en-US" sz="1200" dirty="0">
                          <a:latin typeface="Times New Roman"/>
                          <a:ea typeface="Times New Roman"/>
                          <a:cs typeface="Times New Roman"/>
                        </a:rPr>
                        <a:t>5 months</a:t>
                      </a:r>
                    </a:p>
                  </a:txBody>
                  <a:tcPr marL="49990" marR="4999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Pre-target </a:t>
                      </a:r>
                      <a:r>
                        <a:rPr lang="en-US" sz="1200" dirty="0" err="1">
                          <a:latin typeface="Times New Roman"/>
                          <a:ea typeface="Times New Roman"/>
                          <a:cs typeface="Times New Roman"/>
                        </a:rPr>
                        <a:t>beamline</a:t>
                      </a:r>
                      <a:r>
                        <a:rPr lang="en-US" sz="1200" dirty="0">
                          <a:latin typeface="Times New Roman"/>
                          <a:ea typeface="Times New Roman"/>
                          <a:cs typeface="Times New Roman"/>
                        </a:rPr>
                        <a:t> </a:t>
                      </a:r>
                      <a:r>
                        <a:rPr lang="en-US" sz="1200" dirty="0" smtClean="0">
                          <a:latin typeface="Times New Roman"/>
                          <a:ea typeface="Times New Roman"/>
                          <a:cs typeface="Times New Roman"/>
                        </a:rPr>
                        <a:t>chicane; Energy </a:t>
                      </a:r>
                      <a:r>
                        <a:rPr lang="en-US" sz="1200" dirty="0">
                          <a:latin typeface="Times New Roman"/>
                          <a:ea typeface="Times New Roman"/>
                          <a:cs typeface="Times New Roman"/>
                        </a:rPr>
                        <a:t>stability  of   10</a:t>
                      </a:r>
                      <a:r>
                        <a:rPr lang="en-US" sz="1200" baseline="30000" dirty="0">
                          <a:latin typeface="Times New Roman"/>
                          <a:ea typeface="Times New Roman"/>
                          <a:cs typeface="Times New Roman"/>
                        </a:rPr>
                        <a:t>-4</a:t>
                      </a:r>
                      <a:r>
                        <a:rPr lang="en-US" sz="1200" dirty="0">
                          <a:latin typeface="Times New Roman"/>
                          <a:ea typeface="Times New Roman"/>
                          <a:cs typeface="Times New Roman"/>
                        </a:rPr>
                        <a:t>, Position stability </a:t>
                      </a:r>
                      <a:r>
                        <a:rPr lang="en-US" sz="1200" dirty="0" smtClean="0">
                          <a:latin typeface="Times New Roman"/>
                          <a:ea typeface="Times New Roman"/>
                          <a:cs typeface="Times New Roman"/>
                        </a:rPr>
                        <a:t/>
                      </a:r>
                      <a:br>
                        <a:rPr lang="en-US" sz="1200" dirty="0" smtClean="0">
                          <a:latin typeface="Times New Roman"/>
                          <a:ea typeface="Times New Roman"/>
                          <a:cs typeface="Times New Roman"/>
                        </a:rPr>
                      </a:br>
                      <a:r>
                        <a:rPr lang="en-US" sz="1200" dirty="0" smtClean="0">
                          <a:latin typeface="Times New Roman"/>
                          <a:ea typeface="Times New Roman"/>
                          <a:cs typeface="Times New Roman"/>
                        </a:rPr>
                        <a:t>&lt; </a:t>
                      </a:r>
                      <a:r>
                        <a:rPr lang="en-US" sz="1200" dirty="0">
                          <a:latin typeface="Times New Roman"/>
                          <a:ea typeface="Times New Roman"/>
                          <a:cs typeface="Times New Roman"/>
                        </a:rPr>
                        <a:t>100 </a:t>
                      </a:r>
                      <a:r>
                        <a:rPr lang="en-US" sz="1200" dirty="0">
                          <a:latin typeface="Times New Roman"/>
                          <a:ea typeface="Times New Roman"/>
                          <a:cs typeface="Times New Roman"/>
                          <a:sym typeface="Symbol"/>
                        </a:rPr>
                        <a:t></a:t>
                      </a:r>
                      <a:r>
                        <a:rPr lang="en-US" sz="1200" dirty="0">
                          <a:latin typeface="Times New Roman"/>
                          <a:ea typeface="Times New Roman"/>
                          <a:cs typeface="Times New Roman"/>
                        </a:rPr>
                        <a:t>m</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20</a:t>
                      </a:r>
                    </a:p>
                  </a:txBody>
                  <a:tcPr marL="49990" marR="499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alpha val="71000"/>
                      </a:schemeClr>
                    </a:solidFill>
                  </a:tcPr>
                </a:tc>
              </a:tr>
            </a:tbl>
          </a:graphicData>
        </a:graphic>
      </p:graphicFrame>
      <p:sp>
        <p:nvSpPr>
          <p:cNvPr id="2" name="Title 1"/>
          <p:cNvSpPr>
            <a:spLocks noGrp="1"/>
          </p:cNvSpPr>
          <p:nvPr>
            <p:ph type="title"/>
          </p:nvPr>
        </p:nvSpPr>
        <p:spPr/>
        <p:txBody>
          <a:bodyPr/>
          <a:lstStyle/>
          <a:p>
            <a:r>
              <a:rPr lang="en-US" dirty="0" smtClean="0"/>
              <a:t>Hall C       1 of 2</a:t>
            </a:r>
            <a:endParaRPr lang="en-US" dirty="0"/>
          </a:p>
        </p:txBody>
      </p:sp>
      <p:cxnSp>
        <p:nvCxnSpPr>
          <p:cNvPr id="19" name="Straight Arrow Connector 18"/>
          <p:cNvCxnSpPr/>
          <p:nvPr/>
        </p:nvCxnSpPr>
        <p:spPr bwMode="auto">
          <a:xfrm rot="16200000" flipV="1">
            <a:off x="876300" y="3009900"/>
            <a:ext cx="1676400" cy="838200"/>
          </a:xfrm>
          <a:prstGeom prst="straightConnector1">
            <a:avLst/>
          </a:prstGeom>
          <a:noFill/>
          <a:ln w="28575" cap="flat" cmpd="sng" algn="ctr">
            <a:solidFill>
              <a:schemeClr val="accent1"/>
            </a:solidFill>
            <a:prstDash val="solid"/>
            <a:round/>
            <a:headEnd type="none" w="med" len="med"/>
            <a:tailEnd type="stealth" w="lg" len="lg"/>
          </a:ln>
          <a:effectLst/>
        </p:spPr>
      </p:cxnSp>
      <p:sp>
        <p:nvSpPr>
          <p:cNvPr id="21" name="TextBox 20"/>
          <p:cNvSpPr txBox="1"/>
          <p:nvPr/>
        </p:nvSpPr>
        <p:spPr>
          <a:xfrm>
            <a:off x="2057400" y="4191000"/>
            <a:ext cx="3525324" cy="338554"/>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1600" b="1" kern="1200" dirty="0">
                <a:solidFill>
                  <a:srgbClr val="1658FC"/>
                </a:solidFill>
                <a:latin typeface="Arial" charset="0"/>
                <a:ea typeface="+mn-ea"/>
                <a:cs typeface="+mn-cs"/>
              </a:rPr>
              <a:t>Lost due to SANE target problems</a:t>
            </a:r>
          </a:p>
        </p:txBody>
      </p:sp>
      <p:cxnSp>
        <p:nvCxnSpPr>
          <p:cNvPr id="7" name="Straight Arrow Connector 6"/>
          <p:cNvCxnSpPr/>
          <p:nvPr/>
        </p:nvCxnSpPr>
        <p:spPr bwMode="auto">
          <a:xfrm rot="16200000" flipV="1">
            <a:off x="4991100" y="2933700"/>
            <a:ext cx="2286000" cy="990600"/>
          </a:xfrm>
          <a:prstGeom prst="straightConnector1">
            <a:avLst/>
          </a:prstGeom>
          <a:noFill/>
          <a:ln w="22225" cap="flat" cmpd="sng" algn="ctr">
            <a:solidFill>
              <a:schemeClr val="accent2"/>
            </a:solidFill>
            <a:prstDash val="solid"/>
            <a:round/>
            <a:headEnd type="none" w="med" len="med"/>
            <a:tailEnd type="stealth" w="lg" len="lg"/>
          </a:ln>
          <a:effectLst/>
        </p:spPr>
      </p:cxnSp>
      <p:sp>
        <p:nvSpPr>
          <p:cNvPr id="8" name="TextBox 7"/>
          <p:cNvSpPr txBox="1"/>
          <p:nvPr/>
        </p:nvSpPr>
        <p:spPr>
          <a:xfrm>
            <a:off x="5410200" y="4572000"/>
            <a:ext cx="3187091" cy="757130"/>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00AE00"/>
                </a:solidFill>
                <a:latin typeface="Arial" charset="0"/>
                <a:ea typeface="+mn-ea"/>
                <a:cs typeface="+mn-cs"/>
              </a:rPr>
              <a:t>Completed </a:t>
            </a:r>
            <a:r>
              <a:rPr lang="en-US" sz="2400" kern="1200" dirty="0" smtClean="0">
                <a:solidFill>
                  <a:srgbClr val="00AE00"/>
                </a:solidFill>
                <a:latin typeface="Arial" charset="0"/>
                <a:ea typeface="+mn-ea"/>
                <a:cs typeface="+mn-cs"/>
              </a:rPr>
              <a:t>w/ ~3/4 of </a:t>
            </a:r>
          </a:p>
          <a:p>
            <a:pPr algn="l" rtl="0" eaLnBrk="0" fontAlgn="base" hangingPunct="0">
              <a:spcBef>
                <a:spcPct val="20000"/>
              </a:spcBef>
              <a:spcAft>
                <a:spcPct val="0"/>
              </a:spcAft>
              <a:buFont typeface="Times" pitchFamily="50" charset="0"/>
              <a:buNone/>
            </a:pPr>
            <a:r>
              <a:rPr lang="en-US" sz="2400" kern="1200" dirty="0" smtClean="0">
                <a:solidFill>
                  <a:srgbClr val="00AE00"/>
                </a:solidFill>
                <a:latin typeface="Arial" charset="0"/>
                <a:ea typeface="+mn-ea"/>
                <a:cs typeface="+mn-cs"/>
              </a:rPr>
              <a:t>data planned</a:t>
            </a:r>
            <a:endParaRPr lang="en-US" sz="2400" kern="1200" dirty="0">
              <a:solidFill>
                <a:srgbClr val="00AE00"/>
              </a:solidFill>
              <a:latin typeface="Arial" charset="0"/>
              <a:ea typeface="+mn-ea"/>
              <a:cs typeface="+mn-cs"/>
            </a:endParaRPr>
          </a:p>
        </p:txBody>
      </p:sp>
      <p:sp>
        <p:nvSpPr>
          <p:cNvPr id="9" name="TextBox 8"/>
          <p:cNvSpPr txBox="1"/>
          <p:nvPr/>
        </p:nvSpPr>
        <p:spPr>
          <a:xfrm>
            <a:off x="3962400" y="745066"/>
            <a:ext cx="1194558" cy="46166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2400" kern="1200" dirty="0">
                <a:solidFill>
                  <a:srgbClr val="FF0000"/>
                </a:solidFill>
                <a:latin typeface="Arial" charset="0"/>
                <a:ea typeface="+mn-ea"/>
                <a:cs typeface="+mn-cs"/>
              </a:rPr>
              <a:t>As Run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C       2 of 2</a:t>
            </a:r>
            <a:endParaRPr lang="en-US" dirty="0"/>
          </a:p>
        </p:txBody>
      </p:sp>
      <p:graphicFrame>
        <p:nvGraphicFramePr>
          <p:cNvPr id="3" name="Table 2"/>
          <p:cNvGraphicFramePr>
            <a:graphicFrameLocks noGrp="1"/>
          </p:cNvGraphicFramePr>
          <p:nvPr/>
        </p:nvGraphicFramePr>
        <p:xfrm>
          <a:off x="381001" y="1056384"/>
          <a:ext cx="8458199" cy="5291871"/>
        </p:xfrm>
        <a:graphic>
          <a:graphicData uri="http://schemas.openxmlformats.org/drawingml/2006/table">
            <a:tbl>
              <a:tblPr/>
              <a:tblGrid>
                <a:gridCol w="724750"/>
                <a:gridCol w="1741583"/>
                <a:gridCol w="1741583"/>
                <a:gridCol w="1416761"/>
                <a:gridCol w="1416761"/>
                <a:gridCol w="1416761"/>
              </a:tblGrid>
              <a:tr h="235424">
                <a:tc>
                  <a:txBody>
                    <a:bodyPr/>
                    <a:lstStyle/>
                    <a:p>
                      <a:pPr marL="0" marR="0">
                        <a:spcBef>
                          <a:spcPts val="0"/>
                        </a:spcBef>
                        <a:spcAft>
                          <a:spcPts val="0"/>
                        </a:spcAft>
                      </a:pPr>
                      <a:r>
                        <a:rPr lang="en-US" sz="1200" b="1" dirty="0" smtClean="0">
                          <a:latin typeface="Times New Roman"/>
                          <a:ea typeface="Times New Roman"/>
                          <a:cs typeface="Times New Roman"/>
                        </a:rPr>
                        <a:t>Year</a:t>
                      </a:r>
                    </a:p>
                    <a:p>
                      <a:pPr marL="0" marR="0">
                        <a:spcBef>
                          <a:spcPts val="0"/>
                        </a:spcBef>
                        <a:spcAft>
                          <a:spcPts val="0"/>
                        </a:spcAft>
                      </a:pPr>
                      <a:r>
                        <a:rPr lang="en-US" sz="1200" b="0" dirty="0" smtClean="0">
                          <a:latin typeface="Times New Roman"/>
                          <a:ea typeface="Times New Roman"/>
                          <a:cs typeface="Times New Roman"/>
                        </a:rPr>
                        <a:t>(Expt.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Experiment</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Major Installation Tasks</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r>
                        <a:rPr lang="en-US" sz="1200" b="1" dirty="0">
                          <a:latin typeface="Times New Roman"/>
                          <a:ea typeface="Times New Roman"/>
                          <a:cs typeface="Times New Roman"/>
                        </a:rPr>
                        <a:t>Special </a:t>
                      </a:r>
                      <a:r>
                        <a:rPr lang="en-US" sz="1200" b="1" dirty="0" err="1">
                          <a:latin typeface="Times New Roman"/>
                          <a:ea typeface="Times New Roman"/>
                          <a:cs typeface="Times New Roman"/>
                        </a:rPr>
                        <a:t>Accel</a:t>
                      </a:r>
                      <a:r>
                        <a:rPr lang="en-US" sz="1200" b="1" dirty="0">
                          <a:latin typeface="Times New Roman"/>
                          <a:ea typeface="Times New Roman"/>
                          <a:cs typeface="Times New Roman"/>
                        </a:rPr>
                        <a:t>. Requirements</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smtClean="0">
                          <a:latin typeface="Times New Roman"/>
                          <a:ea typeface="Times New Roman"/>
                          <a:cs typeface="Times New Roman"/>
                        </a:rPr>
                        <a:t>Scientific</a:t>
                      </a:r>
                    </a:p>
                    <a:p>
                      <a:pPr marL="0" marR="0" algn="ctr">
                        <a:spcBef>
                          <a:spcPts val="0"/>
                        </a:spcBef>
                        <a:spcAft>
                          <a:spcPts val="0"/>
                        </a:spcAft>
                      </a:pPr>
                      <a:r>
                        <a:rPr lang="en-US" sz="1200" b="1" dirty="0" smtClean="0">
                          <a:latin typeface="Times New Roman"/>
                          <a:ea typeface="Times New Roman"/>
                          <a:cs typeface="Times New Roman"/>
                        </a:rPr>
                        <a:t>Rating</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r>
                        <a:rPr lang="en-US" sz="1200" b="1" dirty="0">
                          <a:latin typeface="Times New Roman"/>
                          <a:ea typeface="Times New Roman"/>
                          <a:cs typeface="Times New Roman"/>
                        </a:rPr>
                        <a:t>PAC Days</a:t>
                      </a:r>
                      <a:endParaRPr lang="en-U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r>
              <a:tr h="178056">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424">
                <a:tc>
                  <a:txBody>
                    <a:bodyPr/>
                    <a:lstStyle/>
                    <a:p>
                      <a:pPr marL="0" marR="0">
                        <a:spcBef>
                          <a:spcPts val="0"/>
                        </a:spcBef>
                        <a:spcAft>
                          <a:spcPts val="0"/>
                        </a:spcAft>
                      </a:pPr>
                      <a:r>
                        <a:rPr lang="en-US" sz="1200" b="1" dirty="0" smtClean="0">
                          <a:latin typeface="Times New Roman"/>
                          <a:ea typeface="Times New Roman"/>
                          <a:cs typeface="Times New Roman"/>
                        </a:rPr>
                        <a:t>FY2010</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r>
              <a:tr h="628432">
                <a:tc>
                  <a:txBody>
                    <a:bodyPr/>
                    <a:lstStyle/>
                    <a:p>
                      <a:pPr marL="0" marR="0">
                        <a:spcBef>
                          <a:spcPts val="0"/>
                        </a:spcBef>
                        <a:spcAft>
                          <a:spcPts val="0"/>
                        </a:spcAft>
                      </a:pPr>
                      <a:r>
                        <a:rPr lang="en-US" sz="1200" dirty="0">
                          <a:latin typeface="Times New Roman"/>
                          <a:ea typeface="Times New Roman"/>
                          <a:cs typeface="Times New Roman"/>
                        </a:rPr>
                        <a:t>E05-115</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HKS/HES (completion)</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Run (to completion w/ part of recent approved </a:t>
                      </a:r>
                      <a:r>
                        <a:rPr lang="en-US" sz="1200" dirty="0" smtClean="0">
                          <a:latin typeface="Times New Roman"/>
                          <a:ea typeface="Times New Roman"/>
                          <a:cs typeface="Times New Roman"/>
                        </a:rPr>
                        <a:t>extension added</a:t>
                      </a:r>
                      <a:r>
                        <a:rPr lang="en-US" sz="1200" dirty="0">
                          <a:latin typeface="Times New Roman"/>
                          <a:ea typeface="Times New Roman"/>
                          <a:cs typeface="Times New Roman"/>
                        </a:rPr>
                        <a:t>???)</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spcBef>
                          <a:spcPts val="0"/>
                        </a:spcBef>
                        <a:spcAft>
                          <a:spcPts val="0"/>
                        </a:spcAft>
                      </a:pPr>
                      <a:r>
                        <a:rPr lang="en-US" sz="1200" dirty="0">
                          <a:latin typeface="Times New Roman"/>
                          <a:ea typeface="Times New Roman"/>
                          <a:cs typeface="Times New Roman"/>
                        </a:rPr>
                        <a:t>Energy stability  of   10</a:t>
                      </a:r>
                      <a:r>
                        <a:rPr lang="en-US" sz="1200" baseline="30000" dirty="0">
                          <a:latin typeface="Times New Roman"/>
                          <a:ea typeface="Times New Roman"/>
                          <a:cs typeface="Times New Roman"/>
                        </a:rPr>
                        <a:t>-4</a:t>
                      </a:r>
                      <a:r>
                        <a:rPr lang="en-US" sz="1200" dirty="0">
                          <a:latin typeface="Times New Roman"/>
                          <a:ea typeface="Times New Roman"/>
                          <a:cs typeface="Times New Roman"/>
                        </a:rPr>
                        <a:t>, Position stability &lt; 100 </a:t>
                      </a:r>
                      <a:r>
                        <a:rPr lang="en-US" sz="1200" dirty="0">
                          <a:latin typeface="Symbol"/>
                          <a:ea typeface="Times New Roman"/>
                          <a:cs typeface="Times New Roman"/>
                        </a:rPr>
                        <a:t>m</a:t>
                      </a:r>
                      <a:r>
                        <a:rPr lang="en-US" sz="1200" dirty="0">
                          <a:latin typeface="Times New Roman"/>
                          <a:ea typeface="Times New Roman"/>
                          <a:cs typeface="Times New Roman"/>
                        </a:rPr>
                        <a:t>m</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c>
                  <a:txBody>
                    <a:bodyPr/>
                    <a:lstStyle/>
                    <a:p>
                      <a:pPr marL="0" marR="0" algn="ctr">
                        <a:spcBef>
                          <a:spcPts val="0"/>
                        </a:spcBef>
                        <a:spcAft>
                          <a:spcPts val="0"/>
                        </a:spcAft>
                      </a:pPr>
                      <a:r>
                        <a:rPr lang="en-US" sz="1200" dirty="0">
                          <a:latin typeface="Times New Roman"/>
                          <a:ea typeface="Times New Roman"/>
                          <a:cs typeface="Times New Roman"/>
                        </a:rPr>
                        <a:t>20</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71000"/>
                      </a:schemeClr>
                    </a:solidFill>
                  </a:tcPr>
                </a:tc>
              </a:tr>
              <a:tr h="1219200">
                <a:tc>
                  <a:txBody>
                    <a:bodyPr/>
                    <a:lstStyle/>
                    <a:p>
                      <a:pPr marL="0" marR="0">
                        <a:spcBef>
                          <a:spcPts val="0"/>
                        </a:spcBef>
                        <a:spcAft>
                          <a:spcPts val="0"/>
                        </a:spcAft>
                      </a:pPr>
                      <a:r>
                        <a:rPr lang="en-US" sz="1200" dirty="0">
                          <a:latin typeface="Times New Roman"/>
                          <a:ea typeface="Times New Roman"/>
                          <a:cs typeface="Times New Roman"/>
                        </a:rPr>
                        <a:t>E08-016</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Q</a:t>
                      </a:r>
                      <a:r>
                        <a:rPr lang="en-US" sz="1200" baseline="-25000">
                          <a:latin typeface="Times New Roman"/>
                          <a:ea typeface="Times New Roman"/>
                          <a:cs typeface="Times New Roman"/>
                        </a:rPr>
                        <a:t>Weak</a:t>
                      </a:r>
                      <a:r>
                        <a:rPr lang="en-US" sz="1200">
                          <a:latin typeface="Times New Roman"/>
                          <a:ea typeface="Times New Roman"/>
                          <a:cs typeface="Times New Roman"/>
                        </a:rPr>
                        <a:t>  (Install and begin commissioning)</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Major installation</a:t>
                      </a:r>
                    </a:p>
                    <a:p>
                      <a:pPr marL="0" marR="0">
                        <a:spcBef>
                          <a:spcPts val="0"/>
                        </a:spcBef>
                        <a:spcAft>
                          <a:spcPts val="0"/>
                        </a:spcAft>
                      </a:pPr>
                      <a:r>
                        <a:rPr lang="en-US" sz="1200" dirty="0">
                          <a:latin typeface="Times New Roman"/>
                          <a:ea typeface="Times New Roman"/>
                          <a:cs typeface="Times New Roman"/>
                        </a:rPr>
                        <a:t>6 months</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Complete overhaul of Hall C </a:t>
                      </a:r>
                      <a:r>
                        <a:rPr lang="en-US" sz="1200" dirty="0" err="1">
                          <a:latin typeface="Times New Roman"/>
                          <a:ea typeface="Times New Roman"/>
                          <a:cs typeface="Times New Roman"/>
                        </a:rPr>
                        <a:t>beamline</a:t>
                      </a:r>
                      <a:endParaRPr lang="en-US" sz="1200" dirty="0">
                        <a:latin typeface="Times New Roman"/>
                        <a:ea typeface="Times New Roman"/>
                        <a:cs typeface="Times New Roman"/>
                      </a:endParaRPr>
                    </a:p>
                    <a:p>
                      <a:pPr marL="0" marR="0">
                        <a:spcBef>
                          <a:spcPts val="0"/>
                        </a:spcBef>
                        <a:spcAft>
                          <a:spcPts val="0"/>
                        </a:spcAft>
                      </a:pPr>
                      <a:r>
                        <a:rPr lang="en-US" sz="1200" dirty="0">
                          <a:latin typeface="Times New Roman"/>
                          <a:ea typeface="Times New Roman"/>
                          <a:cs typeface="Times New Roman"/>
                        </a:rPr>
                        <a:t>New </a:t>
                      </a:r>
                      <a:r>
                        <a:rPr lang="en-US" sz="1200" dirty="0" err="1">
                          <a:latin typeface="Times New Roman"/>
                          <a:ea typeface="Times New Roman"/>
                          <a:cs typeface="Times New Roman"/>
                        </a:rPr>
                        <a:t>Polarimeter</a:t>
                      </a:r>
                      <a:endParaRPr lang="en-US" sz="1200" dirty="0">
                        <a:latin typeface="Times New Roman"/>
                        <a:ea typeface="Times New Roman"/>
                        <a:cs typeface="Times New Roman"/>
                      </a:endParaRPr>
                    </a:p>
                    <a:p>
                      <a:pPr marL="0" marR="0">
                        <a:spcBef>
                          <a:spcPts val="0"/>
                        </a:spcBef>
                        <a:spcAft>
                          <a:spcPts val="0"/>
                        </a:spcAft>
                      </a:pPr>
                      <a:r>
                        <a:rPr lang="en-US" sz="1200" b="0" dirty="0">
                          <a:solidFill>
                            <a:schemeClr val="tx1"/>
                          </a:solidFill>
                          <a:latin typeface="Times New Roman"/>
                          <a:ea typeface="Times New Roman"/>
                          <a:cs typeface="Times New Roman"/>
                        </a:rPr>
                        <a:t>Major </a:t>
                      </a:r>
                      <a:r>
                        <a:rPr lang="en-US" sz="1200" b="0" dirty="0" err="1">
                          <a:solidFill>
                            <a:schemeClr val="tx1"/>
                          </a:solidFill>
                          <a:latin typeface="Times New Roman"/>
                          <a:ea typeface="Times New Roman"/>
                          <a:cs typeface="Times New Roman"/>
                        </a:rPr>
                        <a:t>Cryo</a:t>
                      </a:r>
                      <a:r>
                        <a:rPr lang="en-US" sz="1200" b="0" dirty="0">
                          <a:solidFill>
                            <a:schemeClr val="tx1"/>
                          </a:solidFill>
                          <a:latin typeface="Times New Roman"/>
                          <a:ea typeface="Times New Roman"/>
                          <a:cs typeface="Times New Roman"/>
                        </a:rPr>
                        <a:t> Load </a:t>
                      </a:r>
                    </a:p>
                    <a:p>
                      <a:pPr marL="0" marR="0">
                        <a:spcBef>
                          <a:spcPts val="0"/>
                        </a:spcBef>
                        <a:spcAft>
                          <a:spcPts val="0"/>
                        </a:spcAft>
                      </a:pPr>
                      <a:r>
                        <a:rPr lang="en-US" sz="1200" dirty="0">
                          <a:latin typeface="Times New Roman"/>
                          <a:ea typeface="Times New Roman"/>
                          <a:cs typeface="Times New Roman"/>
                        </a:rPr>
                        <a:t>See Published Beam Specs.</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198</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20">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424">
                <a:tc>
                  <a:txBody>
                    <a:bodyPr/>
                    <a:lstStyle/>
                    <a:p>
                      <a:pPr marL="0" marR="0">
                        <a:spcBef>
                          <a:spcPts val="0"/>
                        </a:spcBef>
                        <a:spcAft>
                          <a:spcPts val="0"/>
                        </a:spcAft>
                      </a:pPr>
                      <a:r>
                        <a:rPr lang="en-US" sz="1200" b="1" dirty="0" smtClean="0">
                          <a:latin typeface="Times New Roman"/>
                          <a:ea typeface="Times New Roman"/>
                          <a:cs typeface="Times New Roman"/>
                        </a:rPr>
                        <a:t>FY2011</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r>
              <a:tr h="595952">
                <a:tc>
                  <a:txBody>
                    <a:bodyPr/>
                    <a:lstStyle/>
                    <a:p>
                      <a:pPr marL="0" marR="0">
                        <a:spcBef>
                          <a:spcPts val="0"/>
                        </a:spcBef>
                        <a:spcAft>
                          <a:spcPts val="0"/>
                        </a:spcAft>
                      </a:pPr>
                      <a:r>
                        <a:rPr lang="en-US" sz="1200" dirty="0" smtClean="0">
                          <a:latin typeface="Times New Roman"/>
                          <a:ea typeface="Times New Roman"/>
                          <a:cs typeface="Times New Roman"/>
                        </a:rPr>
                        <a:t>E08-016</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err="1">
                          <a:latin typeface="Times New Roman"/>
                          <a:ea typeface="Times New Roman"/>
                          <a:cs typeface="Times New Roman"/>
                        </a:rPr>
                        <a:t>Q</a:t>
                      </a:r>
                      <a:r>
                        <a:rPr lang="en-US" sz="1200" baseline="-25000" dirty="0" err="1">
                          <a:latin typeface="Times New Roman"/>
                          <a:ea typeface="Times New Roman"/>
                          <a:cs typeface="Times New Roman"/>
                        </a:rPr>
                        <a:t>Weak</a:t>
                      </a:r>
                      <a:r>
                        <a:rPr lang="en-US" sz="1200" dirty="0">
                          <a:latin typeface="Times New Roman"/>
                          <a:ea typeface="Times New Roman"/>
                          <a:cs typeface="Times New Roman"/>
                        </a:rPr>
                        <a:t> (complete commissioning and run Phase I)</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See Published Beam Specs.</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198</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gridSpan="2">
                  <a:txBody>
                    <a:bodyPr/>
                    <a:lstStyle/>
                    <a:p>
                      <a:pPr marL="0" marR="0">
                        <a:spcBef>
                          <a:spcPts val="0"/>
                        </a:spcBef>
                        <a:spcAft>
                          <a:spcPts val="0"/>
                        </a:spcAft>
                      </a:pPr>
                      <a:r>
                        <a:rPr lang="en-US" sz="1200" dirty="0" smtClean="0">
                          <a:latin typeface="Times New Roman"/>
                          <a:ea typeface="Times New Roman"/>
                          <a:cs typeface="Times New Roman"/>
                        </a:rPr>
                        <a:t>Accelerator</a:t>
                      </a:r>
                      <a:r>
                        <a:rPr lang="en-US" sz="1200" baseline="0" dirty="0" smtClean="0">
                          <a:latin typeface="Times New Roman"/>
                          <a:ea typeface="Times New Roman"/>
                          <a:cs typeface="Times New Roman"/>
                        </a:rPr>
                        <a:t> Down for 12 </a:t>
                      </a:r>
                      <a:r>
                        <a:rPr lang="en-US" sz="1200" baseline="0" dirty="0" err="1" smtClean="0">
                          <a:latin typeface="Times New Roman"/>
                          <a:ea typeface="Times New Roman"/>
                          <a:cs typeface="Times New Roman"/>
                        </a:rPr>
                        <a:t>GeV</a:t>
                      </a:r>
                      <a:r>
                        <a:rPr lang="en-US" sz="1200" baseline="0" dirty="0" smtClean="0">
                          <a:latin typeface="Times New Roman"/>
                          <a:ea typeface="Times New Roman"/>
                          <a:cs typeface="Times New Roman"/>
                        </a:rPr>
                        <a:t> work</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r>
              <a:tr h="159224">
                <a:tc gridSpan="6">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424">
                <a:tc>
                  <a:txBody>
                    <a:bodyPr/>
                    <a:lstStyle/>
                    <a:p>
                      <a:pPr marL="0" marR="0">
                        <a:spcBef>
                          <a:spcPts val="0"/>
                        </a:spcBef>
                        <a:spcAft>
                          <a:spcPts val="0"/>
                        </a:spcAft>
                      </a:pPr>
                      <a:r>
                        <a:rPr lang="en-US" sz="1200" b="1" dirty="0" smtClean="0">
                          <a:latin typeface="Times New Roman"/>
                          <a:ea typeface="Times New Roman"/>
                          <a:cs typeface="Times New Roman"/>
                        </a:rPr>
                        <a:t>FY2012</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r>
              <a:tr h="360528">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gridSpan="2">
                  <a:txBody>
                    <a:bodyPr/>
                    <a:lstStyle/>
                    <a:p>
                      <a:pPr marL="0" marR="0">
                        <a:spcBef>
                          <a:spcPts val="0"/>
                        </a:spcBef>
                        <a:spcAft>
                          <a:spcPts val="0"/>
                        </a:spcAft>
                      </a:pPr>
                      <a:r>
                        <a:rPr lang="en-US" sz="1200" dirty="0" smtClean="0">
                          <a:latin typeface="Times New Roman"/>
                          <a:ea typeface="Times New Roman"/>
                          <a:cs typeface="Times New Roman"/>
                        </a:rPr>
                        <a:t>Accelerator Down for 12 </a:t>
                      </a:r>
                      <a:r>
                        <a:rPr lang="en-US" sz="1200" dirty="0" err="1" smtClean="0">
                          <a:latin typeface="Times New Roman"/>
                          <a:ea typeface="Times New Roman"/>
                          <a:cs typeface="Times New Roman"/>
                        </a:rPr>
                        <a:t>GeV</a:t>
                      </a:r>
                      <a:r>
                        <a:rPr lang="en-US" sz="1200" dirty="0" smtClean="0">
                          <a:latin typeface="Times New Roman"/>
                          <a:ea typeface="Times New Roman"/>
                          <a:cs typeface="Times New Roman"/>
                        </a:rPr>
                        <a:t> work</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hMerge="1">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50000"/>
                      </a:schemeClr>
                    </a:solidFill>
                  </a:tcPr>
                </a:tc>
              </a:tr>
              <a:tr h="470847">
                <a:tc>
                  <a:txBody>
                    <a:bodyPr/>
                    <a:lstStyle/>
                    <a:p>
                      <a:pPr marL="0" marR="0">
                        <a:spcBef>
                          <a:spcPts val="0"/>
                        </a:spcBef>
                        <a:spcAft>
                          <a:spcPts val="0"/>
                        </a:spcAft>
                      </a:pPr>
                      <a:r>
                        <a:rPr lang="en-US" sz="1200" smtClean="0">
                          <a:latin typeface="Times New Roman"/>
                          <a:ea typeface="Times New Roman"/>
                          <a:cs typeface="Times New Roman"/>
                        </a:rPr>
                        <a:t>E08-016</a:t>
                      </a:r>
                      <a:endParaRPr lang="en-US" sz="1200" dirty="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Q</a:t>
                      </a:r>
                      <a:r>
                        <a:rPr lang="en-US" sz="1200" baseline="-25000">
                          <a:latin typeface="Times New Roman"/>
                          <a:ea typeface="Times New Roman"/>
                          <a:cs typeface="Times New Roman"/>
                        </a:rPr>
                        <a:t>Weak</a:t>
                      </a:r>
                      <a:r>
                        <a:rPr lang="en-US" sz="1200">
                          <a:latin typeface="Times New Roman"/>
                          <a:ea typeface="Times New Roman"/>
                          <a:cs typeface="Times New Roman"/>
                        </a:rPr>
                        <a:t> (run Phase II)</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cs typeface="Times New Roman"/>
                      </a:endParaRP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See Published Beam Specs.</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A</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198</a:t>
                      </a:r>
                    </a:p>
                  </a:txBody>
                  <a:tcPr marL="49990" marR="499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4" name="Straight Arrow Connector 3"/>
          <p:cNvCxnSpPr/>
          <p:nvPr/>
        </p:nvCxnSpPr>
        <p:spPr bwMode="auto">
          <a:xfrm rot="10800000">
            <a:off x="2590800" y="3193602"/>
            <a:ext cx="1752600" cy="457202"/>
          </a:xfrm>
          <a:prstGeom prst="straightConnector1">
            <a:avLst/>
          </a:prstGeom>
          <a:noFill/>
          <a:ln w="22225" cap="flat" cmpd="sng" algn="ctr">
            <a:solidFill>
              <a:schemeClr val="accent2"/>
            </a:solidFill>
            <a:prstDash val="solid"/>
            <a:round/>
            <a:headEnd type="none" w="med" len="med"/>
            <a:tailEnd type="stealth" w="lg" len="lg"/>
          </a:ln>
          <a:effectLst/>
        </p:spPr>
      </p:cxnSp>
      <p:sp>
        <p:nvSpPr>
          <p:cNvPr id="5" name="TextBox 4"/>
          <p:cNvSpPr txBox="1"/>
          <p:nvPr/>
        </p:nvSpPr>
        <p:spPr>
          <a:xfrm>
            <a:off x="4267200" y="3422202"/>
            <a:ext cx="1758815" cy="387798"/>
          </a:xfrm>
          <a:prstGeom prst="rect">
            <a:avLst/>
          </a:prstGeom>
          <a:solidFill>
            <a:schemeClr val="bg1"/>
          </a:solidFill>
          <a:ln>
            <a:solidFill>
              <a:schemeClr val="accent2"/>
            </a:solidFill>
          </a:ln>
        </p:spPr>
        <p:txBody>
          <a:bodyPr wrap="none" rtlCol="0">
            <a:spAutoFit/>
          </a:bodyPr>
          <a:lstStyle/>
          <a:p>
            <a:pPr algn="l" rtl="0" eaLnBrk="0" fontAlgn="base" hangingPunct="0">
              <a:spcBef>
                <a:spcPct val="20000"/>
              </a:spcBef>
              <a:spcAft>
                <a:spcPct val="0"/>
              </a:spcAft>
              <a:buFont typeface="Times" pitchFamily="50" charset="0"/>
              <a:buNone/>
            </a:pPr>
            <a:r>
              <a:rPr lang="en-US" sz="2400" dirty="0" smtClean="0">
                <a:solidFill>
                  <a:srgbClr val="00AE00"/>
                </a:solidFill>
              </a:rPr>
              <a:t>In Progress</a:t>
            </a:r>
            <a:endParaRPr lang="en-US" sz="2400" kern="1200" dirty="0">
              <a:solidFill>
                <a:srgbClr val="00AE00"/>
              </a:solidFill>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Driving the Initial Plan</a:t>
            </a:r>
            <a:endParaRPr lang="en-US" dirty="0"/>
          </a:p>
        </p:txBody>
      </p:sp>
      <p:graphicFrame>
        <p:nvGraphicFramePr>
          <p:cNvPr id="3" name="Object 2"/>
          <p:cNvGraphicFramePr>
            <a:graphicFrameLocks noChangeAspect="1"/>
          </p:cNvGraphicFramePr>
          <p:nvPr/>
        </p:nvGraphicFramePr>
        <p:xfrm>
          <a:off x="365125" y="912813"/>
          <a:ext cx="8345488" cy="4852987"/>
        </p:xfrm>
        <a:graphic>
          <a:graphicData uri="http://schemas.openxmlformats.org/presentationml/2006/ole">
            <p:oleObj spid="_x0000_s124930" name="Artwork" r:id="rId4" imgW="6178286" imgH="3592459" progId="">
              <p:embed/>
            </p:oleObj>
          </a:graphicData>
        </a:graphic>
      </p:graphicFrame>
      <p:sp>
        <p:nvSpPr>
          <p:cNvPr id="4" name="TextBox 3"/>
          <p:cNvSpPr txBox="1"/>
          <p:nvPr/>
        </p:nvSpPr>
        <p:spPr>
          <a:xfrm>
            <a:off x="228600" y="5852160"/>
            <a:ext cx="8765541" cy="92948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1600" kern="1200" dirty="0">
                <a:solidFill>
                  <a:srgbClr val="00AE00"/>
                </a:solidFill>
                <a:latin typeface="Arial" charset="0"/>
                <a:ea typeface="+mn-ea"/>
                <a:cs typeface="+mn-cs"/>
                <a:sym typeface="Wingdings 2"/>
              </a:rPr>
              <a:t></a:t>
            </a:r>
            <a:r>
              <a:rPr lang="en-US" sz="1600" kern="1200" dirty="0">
                <a:solidFill>
                  <a:srgbClr val="000000"/>
                </a:solidFill>
                <a:latin typeface="Arial" charset="0"/>
                <a:ea typeface="+mn-ea"/>
                <a:cs typeface="+mn-cs"/>
              </a:rPr>
              <a:t> = commitments already on the books</a:t>
            </a:r>
          </a:p>
          <a:p>
            <a:pPr algn="l" rtl="0" eaLnBrk="0" fontAlgn="base" hangingPunct="0">
              <a:spcBef>
                <a:spcPct val="20000"/>
              </a:spcBef>
              <a:spcAft>
                <a:spcPct val="0"/>
              </a:spcAft>
              <a:buFont typeface="Times" pitchFamily="50" charset="0"/>
              <a:buNone/>
            </a:pPr>
            <a:r>
              <a:rPr lang="en-US" sz="1600" kern="1200" dirty="0">
                <a:solidFill>
                  <a:srgbClr val="FF0000"/>
                </a:solidFill>
                <a:latin typeface="Arial" charset="0"/>
                <a:ea typeface="+mn-ea"/>
                <a:cs typeface="+mn-cs"/>
                <a:sym typeface="Wingdings 2"/>
              </a:rPr>
              <a:t></a:t>
            </a:r>
            <a:r>
              <a:rPr lang="en-US" sz="1600" kern="1200" dirty="0">
                <a:solidFill>
                  <a:srgbClr val="00AE00"/>
                </a:solidFill>
                <a:latin typeface="Arial" charset="0"/>
                <a:ea typeface="+mn-ea"/>
                <a:cs typeface="+mn-cs"/>
                <a:sym typeface="Wingdings 2"/>
              </a:rPr>
              <a:t> </a:t>
            </a:r>
            <a:r>
              <a:rPr lang="en-US" sz="1600" kern="1200" dirty="0">
                <a:solidFill>
                  <a:srgbClr val="000000"/>
                </a:solidFill>
                <a:latin typeface="Arial" charset="0"/>
                <a:ea typeface="+mn-ea"/>
                <a:cs typeface="+mn-cs"/>
              </a:rPr>
              <a:t>= Scientific priorities that fixed the accelerator energies; </a:t>
            </a:r>
          </a:p>
          <a:p>
            <a:pPr algn="l" rtl="0" eaLnBrk="0" fontAlgn="base" hangingPunct="0">
              <a:spcBef>
                <a:spcPct val="20000"/>
              </a:spcBef>
              <a:spcAft>
                <a:spcPct val="0"/>
              </a:spcAft>
              <a:buFont typeface="Times" pitchFamily="50" charset="0"/>
              <a:buNone/>
            </a:pPr>
            <a:r>
              <a:rPr lang="en-US" sz="1600" b="1" i="1" kern="1200" dirty="0">
                <a:solidFill>
                  <a:srgbClr val="000000"/>
                </a:solidFill>
                <a:latin typeface="Arial" charset="0"/>
                <a:ea typeface="+mn-ea"/>
                <a:cs typeface="+mn-cs"/>
              </a:rPr>
              <a:t>Highest quality compatible physics scheduled for the other halls; installations grouped</a:t>
            </a:r>
          </a:p>
        </p:txBody>
      </p:sp>
      <p:sp>
        <p:nvSpPr>
          <p:cNvPr id="5" name="TextBox 4"/>
          <p:cNvSpPr txBox="1"/>
          <p:nvPr/>
        </p:nvSpPr>
        <p:spPr>
          <a:xfrm>
            <a:off x="5486400" y="1219200"/>
            <a:ext cx="3124200" cy="929485"/>
          </a:xfrm>
          <a:prstGeom prst="rect">
            <a:avLst/>
          </a:prstGeom>
          <a:solidFill>
            <a:schemeClr val="bg1"/>
          </a:solidFill>
          <a:ln w="19050">
            <a:solidFill>
              <a:srgbClr val="FF0000"/>
            </a:solidFill>
          </a:ln>
        </p:spPr>
        <p:txBody>
          <a:bodyPr wrap="square" rtlCol="0">
            <a:spAutoFit/>
          </a:bodyPr>
          <a:lstStyle/>
          <a:p>
            <a:pPr marL="114300" indent="-114300" algn="l" rtl="0" eaLnBrk="0" fontAlgn="base" hangingPunct="0">
              <a:spcBef>
                <a:spcPct val="20000"/>
              </a:spcBef>
              <a:spcAft>
                <a:spcPct val="0"/>
              </a:spcAft>
              <a:buFont typeface="Times" pitchFamily="50" charset="0"/>
              <a:buChar char="•"/>
            </a:pPr>
            <a:r>
              <a:rPr lang="en-US" sz="1600" kern="1200" dirty="0">
                <a:solidFill>
                  <a:srgbClr val="000000"/>
                </a:solidFill>
                <a:latin typeface="Arial" charset="0"/>
                <a:ea typeface="+mn-ea"/>
                <a:cs typeface="+mn-cs"/>
              </a:rPr>
              <a:t>Honor prior FY09 commitments</a:t>
            </a:r>
          </a:p>
          <a:p>
            <a:pPr marL="114300" indent="-114300" algn="l" rtl="0" eaLnBrk="0" fontAlgn="base" hangingPunct="0">
              <a:spcBef>
                <a:spcPct val="20000"/>
              </a:spcBef>
              <a:spcAft>
                <a:spcPct val="0"/>
              </a:spcAft>
              <a:buFont typeface="Times" pitchFamily="50" charset="0"/>
              <a:buChar char="•"/>
            </a:pPr>
            <a:r>
              <a:rPr lang="en-US" sz="1600" kern="1200" dirty="0">
                <a:solidFill>
                  <a:srgbClr val="000000"/>
                </a:solidFill>
                <a:latin typeface="Arial" charset="0"/>
                <a:ea typeface="+mn-ea"/>
                <a:cs typeface="+mn-cs"/>
              </a:rPr>
              <a:t>Hall A parity program in FY10</a:t>
            </a:r>
          </a:p>
          <a:p>
            <a:pPr marL="114300" indent="-114300" algn="l" rtl="0" eaLnBrk="0" fontAlgn="base" hangingPunct="0">
              <a:spcBef>
                <a:spcPct val="20000"/>
              </a:spcBef>
              <a:spcAft>
                <a:spcPct val="0"/>
              </a:spcAft>
              <a:buFont typeface="Times" pitchFamily="50" charset="0"/>
              <a:buChar char="•"/>
            </a:pPr>
            <a:r>
              <a:rPr lang="en-US" sz="1600" kern="1200" dirty="0" err="1">
                <a:solidFill>
                  <a:srgbClr val="000000"/>
                </a:solidFill>
                <a:latin typeface="Arial" charset="0"/>
                <a:ea typeface="+mn-ea"/>
                <a:cs typeface="+mn-cs"/>
              </a:rPr>
              <a:t>Q</a:t>
            </a:r>
            <a:r>
              <a:rPr lang="en-US" sz="1600" kern="1200" baseline="-25000" dirty="0" err="1">
                <a:solidFill>
                  <a:srgbClr val="000000"/>
                </a:solidFill>
                <a:latin typeface="Arial" charset="0"/>
                <a:ea typeface="+mn-ea"/>
                <a:cs typeface="+mn-cs"/>
              </a:rPr>
              <a:t>Weak</a:t>
            </a:r>
            <a:r>
              <a:rPr lang="en-US" sz="1600" kern="1200" dirty="0">
                <a:solidFill>
                  <a:srgbClr val="000000"/>
                </a:solidFill>
                <a:latin typeface="Arial" charset="0"/>
                <a:ea typeface="+mn-ea"/>
                <a:cs typeface="+mn-cs"/>
              </a:rPr>
              <a:t> in FY11-12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736600"/>
          </a:xfrm>
        </p:spPr>
        <p:txBody>
          <a:bodyPr/>
          <a:lstStyle/>
          <a:p>
            <a:r>
              <a:rPr lang="en-US" dirty="0" smtClean="0"/>
              <a:t>Constraints Impacting What Ultimately Runs</a:t>
            </a:r>
            <a:endParaRPr lang="en-US" dirty="0"/>
          </a:p>
        </p:txBody>
      </p:sp>
      <p:graphicFrame>
        <p:nvGraphicFramePr>
          <p:cNvPr id="3" name="Object 2"/>
          <p:cNvGraphicFramePr>
            <a:graphicFrameLocks noChangeAspect="1"/>
          </p:cNvGraphicFramePr>
          <p:nvPr/>
        </p:nvGraphicFramePr>
        <p:xfrm>
          <a:off x="365125" y="912813"/>
          <a:ext cx="8355013" cy="4956175"/>
        </p:xfrm>
        <a:graphic>
          <a:graphicData uri="http://schemas.openxmlformats.org/presentationml/2006/ole">
            <p:oleObj spid="_x0000_s125954" name="Artwork" r:id="rId4" imgW="6185143" imgH="3668571" progId="">
              <p:embed/>
            </p:oleObj>
          </a:graphicData>
        </a:graphic>
      </p:graphicFrame>
      <p:sp>
        <p:nvSpPr>
          <p:cNvPr id="4" name="TextBox 3"/>
          <p:cNvSpPr txBox="1"/>
          <p:nvPr/>
        </p:nvSpPr>
        <p:spPr>
          <a:xfrm>
            <a:off x="257175" y="5852160"/>
            <a:ext cx="7260321" cy="929485"/>
          </a:xfrm>
          <a:prstGeom prst="rect">
            <a:avLst/>
          </a:prstGeom>
          <a:noFill/>
        </p:spPr>
        <p:txBody>
          <a:bodyPr wrap="none" rtlCol="0">
            <a:spAutoFit/>
          </a:bodyPr>
          <a:lstStyle/>
          <a:p>
            <a:pPr algn="l" rtl="0" eaLnBrk="0" fontAlgn="base" hangingPunct="0">
              <a:spcBef>
                <a:spcPct val="20000"/>
              </a:spcBef>
              <a:spcAft>
                <a:spcPct val="0"/>
              </a:spcAft>
              <a:buFont typeface="Times" pitchFamily="50" charset="0"/>
              <a:buNone/>
            </a:pPr>
            <a:r>
              <a:rPr lang="en-US" sz="1600" kern="1200" dirty="0">
                <a:solidFill>
                  <a:srgbClr val="FFFF00"/>
                </a:solidFill>
                <a:latin typeface="Arial" charset="0"/>
                <a:ea typeface="+mn-ea"/>
                <a:cs typeface="+mn-cs"/>
                <a:sym typeface="Wingdings 2"/>
              </a:rPr>
              <a:t></a:t>
            </a:r>
            <a:r>
              <a:rPr lang="en-US" sz="1600" kern="1200" dirty="0">
                <a:solidFill>
                  <a:srgbClr val="00AE00"/>
                </a:solidFill>
                <a:latin typeface="Arial" charset="0"/>
                <a:ea typeface="+mn-ea"/>
                <a:cs typeface="+mn-cs"/>
                <a:sym typeface="Wingdings 2"/>
              </a:rPr>
              <a:t> </a:t>
            </a:r>
            <a:r>
              <a:rPr lang="en-US" sz="1600" kern="1200" dirty="0">
                <a:solidFill>
                  <a:srgbClr val="000000"/>
                </a:solidFill>
                <a:latin typeface="Arial" charset="0"/>
                <a:ea typeface="+mn-ea"/>
                <a:cs typeface="+mn-cs"/>
              </a:rPr>
              <a:t>= </a:t>
            </a:r>
            <a:r>
              <a:rPr lang="en-US" sz="1600" kern="1200" dirty="0" err="1">
                <a:solidFill>
                  <a:srgbClr val="000000"/>
                </a:solidFill>
                <a:latin typeface="Arial" charset="0"/>
                <a:ea typeface="+mn-ea"/>
                <a:cs typeface="+mn-cs"/>
              </a:rPr>
              <a:t>Beamtime</a:t>
            </a:r>
            <a:r>
              <a:rPr lang="en-US" sz="1600" kern="1200" dirty="0">
                <a:solidFill>
                  <a:srgbClr val="000000"/>
                </a:solidFill>
                <a:latin typeface="Arial" charset="0"/>
                <a:ea typeface="+mn-ea"/>
                <a:cs typeface="+mn-cs"/>
              </a:rPr>
              <a:t> Available in FY09 Uncertain at plan release (CR, etc.)</a:t>
            </a:r>
          </a:p>
          <a:p>
            <a:pPr algn="l" rtl="0" eaLnBrk="0" fontAlgn="base" hangingPunct="0">
              <a:spcBef>
                <a:spcPct val="20000"/>
              </a:spcBef>
              <a:spcAft>
                <a:spcPct val="0"/>
              </a:spcAft>
              <a:buFont typeface="Times" pitchFamily="50" charset="0"/>
              <a:buNone/>
            </a:pPr>
            <a:r>
              <a:rPr lang="en-US" sz="1600" kern="1200" dirty="0">
                <a:solidFill>
                  <a:srgbClr val="D755E5"/>
                </a:solidFill>
                <a:latin typeface="Arial" charset="0"/>
                <a:ea typeface="+mn-ea"/>
                <a:cs typeface="+mn-cs"/>
                <a:sym typeface="Wingdings 2"/>
              </a:rPr>
              <a:t></a:t>
            </a:r>
            <a:r>
              <a:rPr lang="en-US" sz="1600" kern="1200" dirty="0">
                <a:solidFill>
                  <a:srgbClr val="00AE00"/>
                </a:solidFill>
                <a:latin typeface="Arial" charset="0"/>
                <a:ea typeface="+mn-ea"/>
                <a:cs typeface="+mn-cs"/>
                <a:sym typeface="Wingdings 2"/>
              </a:rPr>
              <a:t> </a:t>
            </a:r>
            <a:r>
              <a:rPr lang="en-US" sz="1600" kern="1200" dirty="0">
                <a:solidFill>
                  <a:srgbClr val="000000"/>
                </a:solidFill>
                <a:latin typeface="Arial" charset="0"/>
                <a:ea typeface="+mn-ea"/>
                <a:cs typeface="+mn-cs"/>
              </a:rPr>
              <a:t>= Equipment funding uncertainties FY09-FY12 at time of plan release</a:t>
            </a:r>
          </a:p>
          <a:p>
            <a:pPr algn="l" rtl="0" eaLnBrk="0" fontAlgn="base" hangingPunct="0">
              <a:spcBef>
                <a:spcPct val="20000"/>
              </a:spcBef>
              <a:spcAft>
                <a:spcPct val="0"/>
              </a:spcAft>
              <a:buFont typeface="Times" pitchFamily="50" charset="0"/>
              <a:buNone/>
            </a:pPr>
            <a:r>
              <a:rPr lang="en-US" sz="1600" b="1" i="1" kern="1200" dirty="0">
                <a:solidFill>
                  <a:srgbClr val="000000"/>
                </a:solidFill>
                <a:latin typeface="Arial" charset="0"/>
                <a:ea typeface="+mn-ea"/>
                <a:cs typeface="+mn-cs"/>
              </a:rPr>
              <a:t>Note:  </a:t>
            </a:r>
            <a:r>
              <a:rPr lang="en-US" sz="1600" b="1" i="1" kern="1200" dirty="0" err="1">
                <a:solidFill>
                  <a:srgbClr val="000000"/>
                </a:solidFill>
                <a:latin typeface="Arial" charset="0"/>
                <a:ea typeface="+mn-ea"/>
                <a:cs typeface="+mn-cs"/>
              </a:rPr>
              <a:t>Beamtime</a:t>
            </a:r>
            <a:r>
              <a:rPr lang="en-US" sz="1600" b="1" i="1" kern="1200" dirty="0">
                <a:solidFill>
                  <a:srgbClr val="000000"/>
                </a:solidFill>
                <a:latin typeface="Arial" charset="0"/>
                <a:ea typeface="+mn-ea"/>
                <a:cs typeface="+mn-cs"/>
              </a:rPr>
              <a:t> available in FY10-12 will also depend on future budgets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as of Today</a:t>
            </a:r>
            <a:endParaRPr lang="en-US" dirty="0"/>
          </a:p>
        </p:txBody>
      </p:sp>
      <p:sp>
        <p:nvSpPr>
          <p:cNvPr id="4" name="TextBox 3"/>
          <p:cNvSpPr txBox="1"/>
          <p:nvPr/>
        </p:nvSpPr>
        <p:spPr>
          <a:xfrm>
            <a:off x="238125" y="5852315"/>
            <a:ext cx="9058275" cy="781752"/>
          </a:xfrm>
          <a:prstGeom prst="rect">
            <a:avLst/>
          </a:prstGeom>
          <a:noFill/>
        </p:spPr>
        <p:txBody>
          <a:bodyPr wrap="square" rtlCol="0">
            <a:spAutoFit/>
          </a:bodyPr>
          <a:lstStyle/>
          <a:p>
            <a:pPr algn="l" rtl="0" eaLnBrk="0" fontAlgn="base" hangingPunct="0">
              <a:spcBef>
                <a:spcPct val="20000"/>
              </a:spcBef>
              <a:spcAft>
                <a:spcPct val="0"/>
              </a:spcAft>
              <a:buFont typeface="Times" pitchFamily="50" charset="0"/>
              <a:buNone/>
            </a:pPr>
            <a:r>
              <a:rPr lang="en-US" sz="1600" kern="1200" dirty="0">
                <a:solidFill>
                  <a:srgbClr val="00AE00"/>
                </a:solidFill>
                <a:latin typeface="Arial" charset="0"/>
                <a:ea typeface="+mn-ea"/>
                <a:cs typeface="+mn-cs"/>
                <a:sym typeface="Wingdings 2"/>
              </a:rPr>
              <a:t> </a:t>
            </a:r>
            <a:r>
              <a:rPr lang="en-US" sz="1600" kern="1200" dirty="0">
                <a:solidFill>
                  <a:srgbClr val="000000"/>
                </a:solidFill>
                <a:latin typeface="Arial" charset="0"/>
                <a:ea typeface="+mn-ea"/>
                <a:cs typeface="+mn-cs"/>
              </a:rPr>
              <a:t>= Successful FY09 runs (all but g</a:t>
            </a:r>
            <a:r>
              <a:rPr lang="en-US" sz="1600" kern="1200" baseline="-25000" dirty="0">
                <a:solidFill>
                  <a:srgbClr val="000000"/>
                </a:solidFill>
                <a:latin typeface="Arial" charset="0"/>
                <a:ea typeface="+mn-ea"/>
                <a:cs typeface="+mn-cs"/>
              </a:rPr>
              <a:t>1</a:t>
            </a:r>
            <a:r>
              <a:rPr lang="en-US" sz="1600" kern="1200" baseline="30000" dirty="0">
                <a:solidFill>
                  <a:srgbClr val="000000"/>
                </a:solidFill>
                <a:latin typeface="Arial" charset="0"/>
                <a:ea typeface="+mn-ea"/>
                <a:cs typeface="+mn-cs"/>
              </a:rPr>
              <a:t>d</a:t>
            </a:r>
            <a:r>
              <a:rPr lang="en-US" sz="1600" kern="1200" dirty="0">
                <a:solidFill>
                  <a:srgbClr val="000000"/>
                </a:solidFill>
                <a:latin typeface="Arial" charset="0"/>
                <a:ea typeface="+mn-ea"/>
                <a:cs typeface="+mn-cs"/>
              </a:rPr>
              <a:t>; polarized target failure, </a:t>
            </a:r>
            <a:r>
              <a:rPr lang="en-US" sz="1600" kern="1200" dirty="0" err="1">
                <a:solidFill>
                  <a:srgbClr val="000000"/>
                </a:solidFill>
                <a:latin typeface="Arial" charset="0"/>
                <a:ea typeface="+mn-ea"/>
                <a:cs typeface="+mn-cs"/>
              </a:rPr>
              <a:t>beamtime</a:t>
            </a:r>
            <a:r>
              <a:rPr lang="en-US" sz="1600" kern="1200" dirty="0">
                <a:solidFill>
                  <a:srgbClr val="000000"/>
                </a:solidFill>
                <a:latin typeface="Arial" charset="0"/>
                <a:ea typeface="+mn-ea"/>
                <a:cs typeface="+mn-cs"/>
              </a:rPr>
              <a:t> used for SANE)</a:t>
            </a:r>
          </a:p>
          <a:p>
            <a:pPr algn="l" rtl="0" eaLnBrk="0" fontAlgn="base" hangingPunct="0">
              <a:spcBef>
                <a:spcPct val="20000"/>
              </a:spcBef>
              <a:spcAft>
                <a:spcPct val="0"/>
              </a:spcAft>
              <a:buFont typeface="Times" pitchFamily="50" charset="0"/>
              <a:buNone/>
            </a:pPr>
            <a:r>
              <a:rPr lang="en-US" sz="1600" kern="1200" dirty="0">
                <a:solidFill>
                  <a:srgbClr val="D755E5"/>
                </a:solidFill>
                <a:latin typeface="Arial" charset="0"/>
                <a:ea typeface="+mn-ea"/>
                <a:cs typeface="+mn-cs"/>
                <a:sym typeface="Wingdings 2"/>
              </a:rPr>
              <a:t> </a:t>
            </a:r>
            <a:r>
              <a:rPr lang="en-US" sz="1600" kern="1200" dirty="0">
                <a:solidFill>
                  <a:srgbClr val="000000"/>
                </a:solidFill>
                <a:latin typeface="Arial" charset="0"/>
                <a:ea typeface="+mn-ea"/>
                <a:cs typeface="+mn-cs"/>
              </a:rPr>
              <a:t>= Equipment funding uncertainties remain for </a:t>
            </a:r>
            <a:r>
              <a:rPr lang="en-US" sz="1600" kern="1200" dirty="0" smtClean="0">
                <a:solidFill>
                  <a:srgbClr val="000000"/>
                </a:solidFill>
                <a:latin typeface="Arial" charset="0"/>
                <a:ea typeface="+mn-ea"/>
                <a:cs typeface="+mn-cs"/>
              </a:rPr>
              <a:t>FY11-FY12</a:t>
            </a:r>
            <a:endParaRPr lang="en-US" sz="1600" kern="1200" dirty="0">
              <a:solidFill>
                <a:srgbClr val="000000"/>
              </a:solidFill>
              <a:latin typeface="Arial" charset="0"/>
              <a:ea typeface="+mn-ea"/>
              <a:cs typeface="+mn-cs"/>
            </a:endParaRPr>
          </a:p>
          <a:p>
            <a:pPr algn="l" rtl="0" eaLnBrk="0" fontAlgn="base" hangingPunct="0">
              <a:spcBef>
                <a:spcPct val="20000"/>
              </a:spcBef>
              <a:spcAft>
                <a:spcPct val="0"/>
              </a:spcAft>
              <a:buFont typeface="Times" pitchFamily="50" charset="0"/>
              <a:buNone/>
            </a:pPr>
            <a:r>
              <a:rPr lang="en-US" sz="1600" b="1" i="1" kern="1200" dirty="0">
                <a:solidFill>
                  <a:srgbClr val="000000"/>
                </a:solidFill>
                <a:latin typeface="Arial" charset="0"/>
                <a:ea typeface="+mn-ea"/>
                <a:cs typeface="+mn-cs"/>
              </a:rPr>
              <a:t>Note:  </a:t>
            </a:r>
            <a:r>
              <a:rPr lang="en-US" sz="1600" b="1" i="1" kern="1200" dirty="0" err="1">
                <a:solidFill>
                  <a:srgbClr val="000000"/>
                </a:solidFill>
                <a:latin typeface="Arial" charset="0"/>
                <a:ea typeface="+mn-ea"/>
                <a:cs typeface="+mn-cs"/>
              </a:rPr>
              <a:t>Beamtime</a:t>
            </a:r>
            <a:r>
              <a:rPr lang="en-US" sz="1600" b="1" i="1" kern="1200" dirty="0">
                <a:solidFill>
                  <a:srgbClr val="000000"/>
                </a:solidFill>
                <a:latin typeface="Arial" charset="0"/>
                <a:ea typeface="+mn-ea"/>
                <a:cs typeface="+mn-cs"/>
              </a:rPr>
              <a:t> available in </a:t>
            </a:r>
            <a:r>
              <a:rPr lang="en-US" sz="1600" b="1" i="1" kern="1200" dirty="0" smtClean="0">
                <a:solidFill>
                  <a:srgbClr val="000000"/>
                </a:solidFill>
                <a:latin typeface="Arial" charset="0"/>
                <a:ea typeface="+mn-ea"/>
                <a:cs typeface="+mn-cs"/>
              </a:rPr>
              <a:t>FY11-12 </a:t>
            </a:r>
            <a:r>
              <a:rPr lang="en-US" sz="1600" b="1" i="1" kern="1200" dirty="0">
                <a:solidFill>
                  <a:srgbClr val="000000"/>
                </a:solidFill>
                <a:latin typeface="Arial" charset="0"/>
                <a:ea typeface="+mn-ea"/>
                <a:cs typeface="+mn-cs"/>
              </a:rPr>
              <a:t>still depends on uncertain future budgets</a:t>
            </a:r>
          </a:p>
        </p:txBody>
      </p:sp>
      <p:graphicFrame>
        <p:nvGraphicFramePr>
          <p:cNvPr id="6" name="Object 5"/>
          <p:cNvGraphicFramePr>
            <a:graphicFrameLocks noChangeAspect="1"/>
          </p:cNvGraphicFramePr>
          <p:nvPr/>
        </p:nvGraphicFramePr>
        <p:xfrm>
          <a:off x="365125" y="912813"/>
          <a:ext cx="8345488" cy="4852987"/>
        </p:xfrm>
        <a:graphic>
          <a:graphicData uri="http://schemas.openxmlformats.org/presentationml/2006/ole">
            <p:oleObj spid="_x0000_s655363" name="Artwork" r:id="rId4" imgW="6178286" imgH="3592459" progId="Adobe.Illustrator.15">
              <p:embed/>
            </p:oleObj>
          </a:graphicData>
        </a:graphic>
      </p:graphicFrame>
      <p:sp>
        <p:nvSpPr>
          <p:cNvPr id="7" name="TextBox 6"/>
          <p:cNvSpPr txBox="1"/>
          <p:nvPr/>
        </p:nvSpPr>
        <p:spPr>
          <a:xfrm>
            <a:off x="5181600" y="1219200"/>
            <a:ext cx="3657600" cy="1175706"/>
          </a:xfrm>
          <a:prstGeom prst="rect">
            <a:avLst/>
          </a:prstGeom>
          <a:solidFill>
            <a:schemeClr val="bg1"/>
          </a:solidFill>
          <a:ln w="19050">
            <a:solidFill>
              <a:srgbClr val="FF0000"/>
            </a:solidFill>
          </a:ln>
        </p:spPr>
        <p:txBody>
          <a:bodyPr wrap="square" rtlCol="0">
            <a:spAutoFit/>
          </a:bodyPr>
          <a:lstStyle/>
          <a:p>
            <a:pPr marL="114300" indent="-114300" algn="l" rtl="0" eaLnBrk="0" fontAlgn="base" hangingPunct="0">
              <a:spcBef>
                <a:spcPct val="20000"/>
              </a:spcBef>
              <a:spcAft>
                <a:spcPct val="0"/>
              </a:spcAft>
            </a:pPr>
            <a:r>
              <a:rPr lang="en-US" sz="1600" kern="1200" dirty="0" smtClean="0">
                <a:solidFill>
                  <a:srgbClr val="000000"/>
                </a:solidFill>
                <a:latin typeface="Arial" charset="0"/>
                <a:ea typeface="+mn-ea"/>
                <a:cs typeface="+mn-cs"/>
              </a:rPr>
              <a:t>Some compromises along the way:</a:t>
            </a:r>
            <a:endParaRPr lang="en-US" sz="1600" kern="1200" dirty="0">
              <a:solidFill>
                <a:srgbClr val="000000"/>
              </a:solidFill>
              <a:latin typeface="Arial" charset="0"/>
              <a:ea typeface="+mn-ea"/>
              <a:cs typeface="+mn-cs"/>
            </a:endParaRPr>
          </a:p>
          <a:p>
            <a:pPr marL="114300" indent="-114300" algn="l" rtl="0" eaLnBrk="0" fontAlgn="base" hangingPunct="0">
              <a:spcBef>
                <a:spcPct val="20000"/>
              </a:spcBef>
              <a:spcAft>
                <a:spcPct val="0"/>
              </a:spcAft>
              <a:buFont typeface="Times" pitchFamily="50" charset="0"/>
              <a:buChar char="•"/>
            </a:pPr>
            <a:r>
              <a:rPr lang="en-US" sz="1600" kern="1200" dirty="0" smtClean="0">
                <a:solidFill>
                  <a:srgbClr val="000000"/>
                </a:solidFill>
                <a:latin typeface="Arial" charset="0"/>
                <a:ea typeface="+mn-ea"/>
                <a:cs typeface="+mn-cs"/>
              </a:rPr>
              <a:t>SANE </a:t>
            </a:r>
            <a:r>
              <a:rPr lang="en-US" sz="1600" kern="1200" dirty="0" smtClean="0">
                <a:solidFill>
                  <a:srgbClr val="000000"/>
                </a:solidFill>
                <a:latin typeface="Arial" charset="0"/>
                <a:ea typeface="+mn-ea"/>
                <a:cs typeface="+mn-cs"/>
              </a:rPr>
              <a:t>target </a:t>
            </a:r>
            <a:r>
              <a:rPr lang="en-US" sz="1600" kern="1200" dirty="0" smtClean="0">
                <a:solidFill>
                  <a:srgbClr val="000000"/>
                </a:solidFill>
                <a:latin typeface="Arial" charset="0"/>
                <a:ea typeface="+mn-ea"/>
                <a:cs typeface="+mn-cs"/>
              </a:rPr>
              <a:t>failure </a:t>
            </a:r>
            <a:r>
              <a:rPr lang="en-US" sz="1600" kern="1200" dirty="0" smtClean="0">
                <a:solidFill>
                  <a:srgbClr val="000000"/>
                </a:solidFill>
                <a:latin typeface="Arial" charset="0"/>
                <a:ea typeface="+mn-ea"/>
                <a:cs typeface="+mn-cs"/>
                <a:sym typeface="Symbol"/>
              </a:rPr>
              <a:t>  g</a:t>
            </a:r>
            <a:r>
              <a:rPr lang="en-US" sz="1600" kern="1200" baseline="-25000" dirty="0" smtClean="0">
                <a:solidFill>
                  <a:srgbClr val="000000"/>
                </a:solidFill>
                <a:latin typeface="Arial" charset="0"/>
                <a:ea typeface="+mn-ea"/>
                <a:cs typeface="+mn-cs"/>
                <a:sym typeface="Symbol"/>
              </a:rPr>
              <a:t>1</a:t>
            </a:r>
            <a:r>
              <a:rPr lang="en-US" sz="1600" kern="1200" baseline="30000" dirty="0" smtClean="0">
                <a:solidFill>
                  <a:srgbClr val="000000"/>
                </a:solidFill>
                <a:latin typeface="Arial" charset="0"/>
                <a:ea typeface="+mn-ea"/>
                <a:cs typeface="+mn-cs"/>
                <a:sym typeface="Symbol"/>
              </a:rPr>
              <a:t>d</a:t>
            </a:r>
            <a:r>
              <a:rPr lang="en-US" sz="1600" kern="1200" dirty="0" smtClean="0">
                <a:solidFill>
                  <a:srgbClr val="000000"/>
                </a:solidFill>
                <a:latin typeface="Arial" charset="0"/>
                <a:ea typeface="+mn-ea"/>
                <a:cs typeface="+mn-cs"/>
                <a:sym typeface="Symbol"/>
              </a:rPr>
              <a:t> lost, ~3/4 of planned data accumulated</a:t>
            </a:r>
            <a:endParaRPr lang="en-US" sz="1600" kern="1200" dirty="0" smtClean="0">
              <a:solidFill>
                <a:srgbClr val="000000"/>
              </a:solidFill>
              <a:latin typeface="Arial" charset="0"/>
              <a:ea typeface="+mn-ea"/>
              <a:cs typeface="+mn-cs"/>
            </a:endParaRPr>
          </a:p>
          <a:p>
            <a:pPr marL="114300" indent="-114300" algn="l" rtl="0" eaLnBrk="0" fontAlgn="base" hangingPunct="0">
              <a:spcBef>
                <a:spcPct val="20000"/>
              </a:spcBef>
              <a:spcAft>
                <a:spcPct val="0"/>
              </a:spcAft>
              <a:buFont typeface="Times" pitchFamily="50" charset="0"/>
              <a:buChar char="•"/>
            </a:pPr>
            <a:r>
              <a:rPr lang="en-US" dirty="0" smtClean="0">
                <a:solidFill>
                  <a:srgbClr val="000000"/>
                </a:solidFill>
              </a:rPr>
              <a:t>Some experiments </a:t>
            </a:r>
            <a:r>
              <a:rPr lang="en-US" dirty="0" smtClean="0">
                <a:solidFill>
                  <a:srgbClr val="000000"/>
                </a:solidFill>
              </a:rPr>
              <a:t>in Halls A and B accumulated ~3/4 of anticipated data </a:t>
            </a:r>
            <a:endParaRPr lang="en-US" sz="1600" kern="1200" dirty="0">
              <a:solidFill>
                <a:srgbClr val="000000"/>
              </a:solidFill>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Near-Term Issues</a:t>
            </a:r>
            <a:endParaRPr lang="en-US" dirty="0"/>
          </a:p>
        </p:txBody>
      </p:sp>
      <p:sp>
        <p:nvSpPr>
          <p:cNvPr id="4" name="Rectangle 1"/>
          <p:cNvSpPr>
            <a:spLocks noChangeArrowheads="1"/>
          </p:cNvSpPr>
          <p:nvPr/>
        </p:nvSpPr>
        <p:spPr bwMode="auto">
          <a:xfrm>
            <a:off x="152400" y="1011401"/>
            <a:ext cx="8839200" cy="53737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lgn="l">
              <a:lnSpc>
                <a:spcPct val="100000"/>
              </a:lnSpc>
              <a:buFont typeface="Times" pitchFamily="50" charset="0"/>
              <a:buChar char="•"/>
            </a:pPr>
            <a:r>
              <a:rPr lang="en-US" sz="2000" dirty="0" smtClean="0"/>
              <a:t>We recently adjusted the near-term schedule, sliding the 2010 Summer Down by 3 weeks to accommodate </a:t>
            </a:r>
            <a:r>
              <a:rPr lang="en-US" sz="2000" dirty="0" err="1" smtClean="0"/>
              <a:t>PREx</a:t>
            </a:r>
            <a:r>
              <a:rPr lang="en-US" sz="2000" dirty="0" smtClean="0"/>
              <a:t> vacuum problems and </a:t>
            </a:r>
            <a:r>
              <a:rPr lang="en-US" sz="2000" dirty="0" err="1" smtClean="0"/>
              <a:t>Qweak</a:t>
            </a:r>
            <a:r>
              <a:rPr lang="en-US" sz="2000" dirty="0" smtClean="0"/>
              <a:t> Installation delays</a:t>
            </a:r>
          </a:p>
          <a:p>
            <a:pPr marL="230188" indent="-230188" algn="l">
              <a:lnSpc>
                <a:spcPct val="100000"/>
              </a:lnSpc>
              <a:buFont typeface="Times" pitchFamily="50" charset="0"/>
              <a:buChar char="•"/>
            </a:pPr>
            <a:r>
              <a:rPr lang="en-US" sz="2000" dirty="0" smtClean="0"/>
              <a:t>This will </a:t>
            </a:r>
            <a:r>
              <a:rPr lang="en-US" sz="2000" dirty="0" smtClean="0"/>
              <a:t>reduce the beam </a:t>
            </a:r>
            <a:r>
              <a:rPr lang="en-US" sz="2000" dirty="0" smtClean="0"/>
              <a:t>time available in 2011 by 3 weeks as the 12 GeV </a:t>
            </a:r>
            <a:br>
              <a:rPr lang="en-US" sz="2000" dirty="0" smtClean="0"/>
            </a:br>
            <a:r>
              <a:rPr lang="en-US" sz="2000" dirty="0" smtClean="0"/>
              <a:t>6 month down cannot be </a:t>
            </a:r>
            <a:r>
              <a:rPr lang="en-US" sz="2000" dirty="0" smtClean="0"/>
              <a:t>shortened</a:t>
            </a:r>
          </a:p>
          <a:p>
            <a:pPr marL="230188" indent="-230188" algn="l">
              <a:lnSpc>
                <a:spcPct val="100000"/>
              </a:lnSpc>
              <a:buFont typeface="Times" pitchFamily="50" charset="0"/>
              <a:buChar char="•"/>
            </a:pPr>
            <a:endParaRPr lang="en-US" sz="2000" dirty="0" smtClean="0"/>
          </a:p>
          <a:p>
            <a:pPr marL="230188" indent="-230188" algn="l">
              <a:lnSpc>
                <a:spcPct val="100000"/>
              </a:lnSpc>
              <a:buFont typeface="Times" pitchFamily="50" charset="0"/>
              <a:buChar char="•"/>
            </a:pPr>
            <a:r>
              <a:rPr lang="en-US" sz="2000" dirty="0" smtClean="0"/>
              <a:t>More Changes are Coming:</a:t>
            </a:r>
            <a:endParaRPr lang="en-US" sz="2000" dirty="0" smtClean="0"/>
          </a:p>
          <a:p>
            <a:pPr marL="230188" indent="-230188" algn="l">
              <a:lnSpc>
                <a:spcPct val="100000"/>
              </a:lnSpc>
              <a:buFont typeface="Times" pitchFamily="50" charset="0"/>
              <a:buChar char="•"/>
            </a:pPr>
            <a:endParaRPr lang="en-US" sz="800" dirty="0" smtClean="0"/>
          </a:p>
          <a:p>
            <a:pPr marL="687388" lvl="1" indent="-230188" algn="l">
              <a:lnSpc>
                <a:spcPct val="100000"/>
              </a:lnSpc>
              <a:buFont typeface="Arial" pitchFamily="34" charset="0"/>
              <a:buChar char="–"/>
            </a:pPr>
            <a:r>
              <a:rPr lang="en-US" sz="2000" kern="1200" dirty="0" smtClean="0">
                <a:solidFill>
                  <a:srgbClr val="000000"/>
                </a:solidFill>
                <a:latin typeface="Arial"/>
                <a:ea typeface="+mn-ea"/>
                <a:cs typeface="+mn-cs"/>
              </a:rPr>
              <a:t>Hall B program as planned for 2011-12 must be revised as </a:t>
            </a:r>
            <a:r>
              <a:rPr lang="en-US" sz="2000" kern="1200" dirty="0" err="1" smtClean="0">
                <a:solidFill>
                  <a:srgbClr val="000000"/>
                </a:solidFill>
                <a:latin typeface="Arial"/>
                <a:ea typeface="+mn-ea"/>
                <a:cs typeface="+mn-cs"/>
              </a:rPr>
              <a:t>HDIce</a:t>
            </a:r>
            <a:r>
              <a:rPr lang="en-US" sz="2000" kern="1200" dirty="0" smtClean="0">
                <a:solidFill>
                  <a:srgbClr val="000000"/>
                </a:solidFill>
                <a:latin typeface="Arial"/>
                <a:ea typeface="+mn-ea"/>
                <a:cs typeface="+mn-cs"/>
              </a:rPr>
              <a:t> is not ready for installation this </a:t>
            </a:r>
            <a:r>
              <a:rPr lang="en-US" sz="2000" kern="1200" dirty="0" smtClean="0">
                <a:solidFill>
                  <a:srgbClr val="000000"/>
                </a:solidFill>
                <a:latin typeface="Arial"/>
                <a:ea typeface="+mn-ea"/>
                <a:cs typeface="+mn-cs"/>
              </a:rPr>
              <a:t>summer – reviewing </a:t>
            </a:r>
            <a:r>
              <a:rPr lang="en-US" sz="2000" kern="1200" dirty="0" err="1" smtClean="0">
                <a:solidFill>
                  <a:srgbClr val="000000"/>
                </a:solidFill>
                <a:latin typeface="Arial"/>
                <a:ea typeface="+mn-ea"/>
                <a:cs typeface="+mn-cs"/>
              </a:rPr>
              <a:t>PRIMEx</a:t>
            </a:r>
            <a:r>
              <a:rPr lang="en-US" sz="2000" kern="1200" dirty="0" smtClean="0">
                <a:solidFill>
                  <a:srgbClr val="000000"/>
                </a:solidFill>
                <a:latin typeface="Arial"/>
                <a:ea typeface="+mn-ea"/>
                <a:cs typeface="+mn-cs"/>
              </a:rPr>
              <a:t>-II and TPE status and impact</a:t>
            </a:r>
            <a:endParaRPr lang="en-US" sz="2000" kern="1200" dirty="0" smtClean="0">
              <a:solidFill>
                <a:srgbClr val="000000"/>
              </a:solidFill>
              <a:latin typeface="Arial"/>
              <a:ea typeface="+mn-ea"/>
              <a:cs typeface="+mn-cs"/>
            </a:endParaRPr>
          </a:p>
          <a:p>
            <a:pPr marL="687388" lvl="1" indent="-230188" algn="l">
              <a:lnSpc>
                <a:spcPct val="100000"/>
              </a:lnSpc>
              <a:buFont typeface="Arial" pitchFamily="34" charset="0"/>
              <a:buChar char="–"/>
            </a:pPr>
            <a:r>
              <a:rPr lang="en-US" sz="2000" dirty="0" smtClean="0">
                <a:solidFill>
                  <a:srgbClr val="000000"/>
                </a:solidFill>
                <a:latin typeface="Arial"/>
              </a:rPr>
              <a:t>Detailed decisions in about a month when we expect to release the </a:t>
            </a:r>
            <a:r>
              <a:rPr lang="en-US" sz="2000" dirty="0" smtClean="0">
                <a:solidFill>
                  <a:srgbClr val="000000"/>
                </a:solidFill>
                <a:latin typeface="Arial"/>
              </a:rPr>
              <a:t>remaining </a:t>
            </a:r>
            <a:r>
              <a:rPr lang="en-US" sz="2000" dirty="0" smtClean="0">
                <a:solidFill>
                  <a:srgbClr val="000000"/>
                </a:solidFill>
                <a:latin typeface="Arial"/>
              </a:rPr>
              <a:t>2010 Schedule and the first six months of 2011 as </a:t>
            </a:r>
            <a:r>
              <a:rPr lang="en-US" sz="2000" dirty="0" smtClean="0">
                <a:solidFill>
                  <a:srgbClr val="000000"/>
                </a:solidFill>
                <a:latin typeface="Arial"/>
              </a:rPr>
              <a:t>firm</a:t>
            </a:r>
            <a:endParaRPr lang="en-US" sz="800" dirty="0" smtClean="0">
              <a:solidFill>
                <a:srgbClr val="000000"/>
              </a:solidFill>
              <a:latin typeface="Arial"/>
            </a:endParaRPr>
          </a:p>
          <a:p>
            <a:pPr marL="687388" lvl="1" indent="-230188" algn="l">
              <a:lnSpc>
                <a:spcPct val="100000"/>
              </a:lnSpc>
              <a:buFont typeface="Arial" pitchFamily="34" charset="0"/>
              <a:buChar char="–"/>
            </a:pPr>
            <a:r>
              <a:rPr lang="en-US" sz="2000" kern="1200" dirty="0" smtClean="0">
                <a:solidFill>
                  <a:srgbClr val="000000"/>
                </a:solidFill>
                <a:latin typeface="Arial"/>
                <a:ea typeface="+mn-ea"/>
                <a:cs typeface="+mn-cs"/>
              </a:rPr>
              <a:t>Detailed review of budget situation at lab and prospects will also take place on that </a:t>
            </a:r>
            <a:r>
              <a:rPr lang="en-US" sz="2000" kern="1200" dirty="0" err="1" smtClean="0">
                <a:solidFill>
                  <a:srgbClr val="000000"/>
                </a:solidFill>
                <a:latin typeface="Arial"/>
                <a:ea typeface="+mn-ea"/>
                <a:cs typeface="+mn-cs"/>
              </a:rPr>
              <a:t>tiimescale</a:t>
            </a:r>
            <a:r>
              <a:rPr lang="en-US" sz="2000" kern="1200" dirty="0" smtClean="0">
                <a:solidFill>
                  <a:srgbClr val="000000"/>
                </a:solidFill>
                <a:latin typeface="Arial"/>
                <a:ea typeface="+mn-ea"/>
                <a:cs typeface="+mn-cs"/>
              </a:rPr>
              <a:t>, resulting in a decision on g</a:t>
            </a:r>
            <a:r>
              <a:rPr lang="en-US" sz="2000" kern="1200" baseline="-25000" dirty="0" smtClean="0">
                <a:solidFill>
                  <a:srgbClr val="000000"/>
                </a:solidFill>
                <a:latin typeface="Arial"/>
                <a:ea typeface="+mn-ea"/>
                <a:cs typeface="+mn-cs"/>
              </a:rPr>
              <a:t>2</a:t>
            </a:r>
            <a:r>
              <a:rPr lang="en-US" sz="2000" baseline="30000" dirty="0" smtClean="0">
                <a:solidFill>
                  <a:srgbClr val="000000"/>
                </a:solidFill>
                <a:latin typeface="Arial"/>
              </a:rPr>
              <a:t>p</a:t>
            </a:r>
            <a:r>
              <a:rPr lang="en-US" sz="2000" kern="1200" dirty="0" smtClean="0">
                <a:solidFill>
                  <a:srgbClr val="000000"/>
                </a:solidFill>
                <a:latin typeface="Arial"/>
                <a:ea typeface="+mn-ea"/>
                <a:cs typeface="+mn-cs"/>
              </a:rPr>
              <a:t> (and the related </a:t>
            </a:r>
            <a:r>
              <a:rPr lang="en-US" sz="2000" kern="1200" dirty="0" err="1" smtClean="0">
                <a:solidFill>
                  <a:srgbClr val="000000"/>
                </a:solidFill>
                <a:latin typeface="Arial"/>
                <a:ea typeface="+mn-ea"/>
                <a:cs typeface="+mn-cs"/>
              </a:rPr>
              <a:t>G</a:t>
            </a:r>
            <a:r>
              <a:rPr lang="en-US" sz="2000" baseline="-25000" dirty="0" err="1" smtClean="0">
                <a:solidFill>
                  <a:srgbClr val="000000"/>
                </a:solidFill>
                <a:latin typeface="Arial"/>
              </a:rPr>
              <a:t>E</a:t>
            </a:r>
            <a:r>
              <a:rPr lang="en-US" sz="2000" kern="1200" baseline="30000" dirty="0" err="1" smtClean="0">
                <a:solidFill>
                  <a:srgbClr val="000000"/>
                </a:solidFill>
                <a:latin typeface="Arial"/>
                <a:ea typeface="+mn-ea"/>
                <a:cs typeface="+mn-cs"/>
              </a:rPr>
              <a:t>p</a:t>
            </a:r>
            <a:r>
              <a:rPr lang="en-US" sz="2000" kern="1200" dirty="0" smtClean="0">
                <a:solidFill>
                  <a:srgbClr val="000000"/>
                </a:solidFill>
                <a:latin typeface="Arial"/>
                <a:ea typeface="+mn-ea"/>
                <a:cs typeface="+mn-cs"/>
              </a:rPr>
              <a:t>) experiment in Hall A</a:t>
            </a:r>
          </a:p>
          <a:p>
            <a:pPr marL="230188" indent="-230188" algn="l" rtl="0" eaLnBrk="0" fontAlgn="base" hangingPunct="0">
              <a:lnSpc>
                <a:spcPct val="100000"/>
              </a:lnSpc>
              <a:spcBef>
                <a:spcPct val="20000"/>
              </a:spcBef>
              <a:spcAft>
                <a:spcPct val="0"/>
              </a:spcAft>
              <a:buFont typeface="Times" pitchFamily="50" charset="0"/>
              <a:buChar char="•"/>
            </a:pPr>
            <a:endParaRPr lang="en-US" sz="800" dirty="0" smtClean="0">
              <a:solidFill>
                <a:srgbClr val="000000"/>
              </a:solidFill>
              <a:latin typeface="Aria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 Term Issues</a:t>
            </a:r>
            <a:endParaRPr lang="en-US" dirty="0"/>
          </a:p>
        </p:txBody>
      </p:sp>
      <p:sp>
        <p:nvSpPr>
          <p:cNvPr id="3" name="Rectangle 1"/>
          <p:cNvSpPr>
            <a:spLocks noChangeArrowheads="1"/>
          </p:cNvSpPr>
          <p:nvPr/>
        </p:nvSpPr>
        <p:spPr bwMode="auto">
          <a:xfrm>
            <a:off x="152400" y="1990129"/>
            <a:ext cx="8839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0188" indent="-230188" algn="l">
              <a:lnSpc>
                <a:spcPct val="100000"/>
              </a:lnSpc>
              <a:buFont typeface="Times" pitchFamily="50" charset="0"/>
              <a:buChar char="•"/>
            </a:pPr>
            <a:r>
              <a:rPr lang="en-US" sz="2000" dirty="0" smtClean="0">
                <a:solidFill>
                  <a:srgbClr val="000000"/>
                </a:solidFill>
                <a:latin typeface="Arial"/>
              </a:rPr>
              <a:t>Depending on the details of both the Hall B plan and the g</a:t>
            </a:r>
            <a:r>
              <a:rPr lang="en-US" sz="2000" baseline="-25000" dirty="0" smtClean="0">
                <a:solidFill>
                  <a:srgbClr val="000000"/>
                </a:solidFill>
                <a:latin typeface="Arial"/>
              </a:rPr>
              <a:t>2</a:t>
            </a:r>
            <a:r>
              <a:rPr lang="en-US" sz="2000" baseline="30000" dirty="0" smtClean="0">
                <a:solidFill>
                  <a:srgbClr val="000000"/>
                </a:solidFill>
                <a:latin typeface="Arial"/>
              </a:rPr>
              <a:t>p</a:t>
            </a:r>
            <a:r>
              <a:rPr lang="en-US" sz="2000" dirty="0" smtClean="0">
                <a:solidFill>
                  <a:srgbClr val="000000"/>
                </a:solidFill>
                <a:latin typeface="Arial"/>
              </a:rPr>
              <a:t> </a:t>
            </a:r>
            <a:r>
              <a:rPr lang="en-US" sz="2000" dirty="0" smtClean="0">
                <a:solidFill>
                  <a:srgbClr val="000000"/>
                </a:solidFill>
                <a:latin typeface="Arial"/>
              </a:rPr>
              <a:t>decision in Hall A, </a:t>
            </a:r>
            <a:r>
              <a:rPr lang="en-US" sz="2000" dirty="0" smtClean="0">
                <a:solidFill>
                  <a:srgbClr val="000000"/>
                </a:solidFill>
                <a:latin typeface="Arial"/>
              </a:rPr>
              <a:t>we may have some </a:t>
            </a:r>
            <a:r>
              <a:rPr lang="en-US" sz="2000" dirty="0" err="1" smtClean="0">
                <a:solidFill>
                  <a:srgbClr val="000000"/>
                </a:solidFill>
                <a:latin typeface="Arial"/>
              </a:rPr>
              <a:t>beamtime</a:t>
            </a:r>
            <a:r>
              <a:rPr lang="en-US" sz="2000" dirty="0" smtClean="0">
                <a:solidFill>
                  <a:srgbClr val="000000"/>
                </a:solidFill>
                <a:latin typeface="Arial"/>
              </a:rPr>
              <a:t> available in Hall A and/or B in 2012.  </a:t>
            </a:r>
            <a:endParaRPr lang="en-US" sz="2000" dirty="0" smtClean="0">
              <a:solidFill>
                <a:srgbClr val="000000"/>
              </a:solidFill>
              <a:latin typeface="Arial"/>
            </a:endParaRPr>
          </a:p>
          <a:p>
            <a:pPr marL="687388" lvl="1" indent="-230188" algn="l">
              <a:lnSpc>
                <a:spcPct val="100000"/>
              </a:lnSpc>
              <a:buFont typeface="Arial" pitchFamily="34" charset="0"/>
              <a:buChar char="–"/>
            </a:pPr>
            <a:r>
              <a:rPr lang="en-US" sz="2000" dirty="0" smtClean="0">
                <a:solidFill>
                  <a:srgbClr val="000000"/>
                </a:solidFill>
                <a:latin typeface="Arial"/>
              </a:rPr>
              <a:t>If </a:t>
            </a:r>
            <a:r>
              <a:rPr lang="en-US" sz="2000" dirty="0" smtClean="0">
                <a:solidFill>
                  <a:srgbClr val="000000"/>
                </a:solidFill>
                <a:latin typeface="Arial"/>
              </a:rPr>
              <a:t>so, we will accept proposals at PAC37 for experiments that are compatible with available beam energies and require minimal hardware investments </a:t>
            </a:r>
            <a:endParaRPr lang="en-US" sz="2000" dirty="0" smtClean="0">
              <a:solidFill>
                <a:srgbClr val="000000"/>
              </a:solidFill>
              <a:latin typeface="Arial"/>
            </a:endParaRPr>
          </a:p>
          <a:p>
            <a:pPr marL="687388" lvl="1" indent="-230188" algn="l">
              <a:lnSpc>
                <a:spcPct val="100000"/>
              </a:lnSpc>
              <a:buFont typeface="Arial" pitchFamily="34" charset="0"/>
              <a:buChar char="–"/>
            </a:pPr>
            <a:endParaRPr lang="en-US" sz="2000" dirty="0" smtClean="0">
              <a:solidFill>
                <a:srgbClr val="000000"/>
              </a:solidFill>
              <a:latin typeface="Arial"/>
            </a:endParaRPr>
          </a:p>
          <a:p>
            <a:pPr marL="230188" indent="-230188" algn="l">
              <a:lnSpc>
                <a:spcPct val="100000"/>
              </a:lnSpc>
              <a:buFont typeface="Times" pitchFamily="50" charset="0"/>
              <a:buChar char="•"/>
            </a:pPr>
            <a:r>
              <a:rPr lang="en-US" sz="2000" dirty="0" smtClean="0"/>
              <a:t>While delivering the full weeks of beam operation outlined in the long-range plan</a:t>
            </a:r>
            <a:r>
              <a:rPr lang="en-US" sz="2000" dirty="0" smtClean="0"/>
              <a:t> is a very high priority for the lab, we will, nevertheless, be forced to live within the budgets provided for FY11 and FY12</a:t>
            </a:r>
          </a:p>
          <a:p>
            <a:pPr marL="230188" indent="-230188" algn="l">
              <a:lnSpc>
                <a:spcPct val="100000"/>
              </a:lnSpc>
              <a:buFont typeface="Times" pitchFamily="50" charset="0"/>
              <a:buChar char="•"/>
            </a:pPr>
            <a:endParaRPr lang="en-US" sz="2000" kern="1200" dirty="0" smtClean="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67&quot;&gt;&lt;property id=&quot;20148&quot; value=&quot;5&quot;/&gt;&lt;property id=&quot;20300&quot; value=&quot;Slide 1 - &amp;quot;The Completion of the 6 GeV Program&amp;#x0D;&amp;#x0A;&amp;#x0D;&amp;#x0A;and&amp;#x0D;&amp;#x0A;&amp;#x0D;&amp;#x0A;The PAC Process for 12 GeV: &amp;#x0D;&amp;#x0A;New Proposals, the Assignment of Scientific &quot;/&gt;&lt;property id=&quot;20307&quot; value=&quot;1222&quot;/&gt;&lt;/object&gt;&lt;object type=&quot;3&quot; unique_id=&quot;10069&quot;&gt;&lt;property id=&quot;20148&quot; value=&quot;5&quot;/&gt;&lt;property id=&quot;20300&quot; value=&quot;Slide 3 - &amp;quot;Assembling the 6 GeV Plan:  Process to Date&amp;quot;&quot;/&gt;&lt;property id=&quot;20307&quot; value=&quot;1224&quot;/&gt;&lt;/object&gt;&lt;object type=&quot;3&quot; unique_id=&quot;10070&quot;&gt;&lt;property id=&quot;20148&quot; value=&quot;5&quot;/&gt;&lt;property id=&quot;20300&quot; value=&quot;Slide 4 - &amp;quot;Initial Draft 6 GeV Plan (posted 8/27/08) &amp;quot;&quot;/&gt;&lt;property id=&quot;20307&quot; value=&quot;1225&quot;/&gt;&lt;/object&gt;&lt;object type=&quot;3&quot; unique_id=&quot;10071&quot;&gt;&lt;property id=&quot;20148&quot; value=&quot;5&quot;/&gt;&lt;property id=&quot;20300&quot; value=&quot;Slide 5 - &amp;quot;Priorities Driving the Initial Plan&amp;quot;&quot;/&gt;&lt;property id=&quot;20307&quot; value=&quot;1226&quot;/&gt;&lt;/object&gt;&lt;object type=&quot;3&quot; unique_id=&quot;10072&quot;&gt;&lt;property id=&quot;20148&quot; value=&quot;5&quot;/&gt;&lt;property id=&quot;20300&quot; value=&quot;Slide 6 - &amp;quot;Constraints Impacting What Ultimately Runs&amp;quot;&quot;/&gt;&lt;property id=&quot;20307&quot; value=&quot;1227&quot;/&gt;&lt;/object&gt;&lt;object type=&quot;3&quot; unique_id=&quot;10086&quot;&gt;&lt;property id=&quot;20148&quot; value=&quot;5&quot;/&gt;&lt;property id=&quot;20300&quot; value=&quot;Slide 17 - &amp;quot;12 GeV Science Categories&amp;quot;&quot;/&gt;&lt;property id=&quot;20307&quot; value=&quot;1192&quot;/&gt;&lt;/object&gt;&lt;object type=&quot;3&quot; unique_id=&quot;10224&quot;&gt;&lt;property id=&quot;20148&quot; value=&quot;5&quot;/&gt;&lt;property id=&quot;20300&quot; value=&quot;Slide 19 - &amp;quot;The Hadron spectra as probes of QCD&amp;#x0D;&amp;#x0A;(GluEx and heavy baryon and meson spectroscopy)&amp;quot;&quot;/&gt;&lt;property id=&quot;20307&quot; value=&quot;1244&quot;/&gt;&lt;/object&gt;&lt;object type=&quot;3&quot; unique_id=&quot;10225&quot;&gt;&lt;property id=&quot;20148&quot; value=&quot;5&quot;/&gt;&lt;property id=&quot;20300&quot; value=&quot;Slide 20 - &amp;quot;The transverse structure of the hadrons &amp;#x0D;&amp;#x0A;(Elastic and transition Form Factors)&amp;quot;&quot;/&gt;&lt;property id=&quot;20307&quot; value=&quot;1245&quot;/&gt;&lt;/object&gt;&lt;object type=&quot;3&quot; unique_id=&quot;10226&quot;&gt;&lt;property id=&quot;20148&quot; value=&quot;5&quot;/&gt;&lt;property id=&quot;20300&quot; value=&quot;Slide 21 - &amp;quot;The transverse structure of the hadrons (cont.) &amp;#x0D;&amp;#x0A;(Elastic and transition Form Factors)&amp;quot;&quot;/&gt;&lt;property id=&quot;20307&quot; value=&quot;1246&quot;/&gt;&lt;/object&gt;&lt;object type=&quot;3&quot; unique_id=&quot;10227&quot;&gt;&lt;property id=&quot;20148&quot; value=&quot;5&quot;/&gt;&lt;property id=&quot;20300&quot; value=&quot;Slide 22 - &amp;quot;The transverse structure of the hadrons (cont.) &amp;#x0D;&amp;#x0A;(Elastic and transition Form Factors)&amp;quot;&quot;/&gt;&lt;property id=&quot;20307&quot; value=&quot;1247&quot;/&gt;&lt;/object&gt;&lt;object type=&quot;3&quot; unique_id=&quot;10228&quot;&gt;&lt;property id=&quot;20148&quot; value=&quot;5&quot;/&gt;&lt;property id=&quot;20300&quot; value=&quot;Slide 23 - &amp;quot;The longitudinal structure of the hadrons &amp;#x0D;&amp;#x0A;(Unpolarized and polarized parton distribution functions)&amp;quot;&quot;/&gt;&lt;property id=&quot;20307&quot; value=&quot;1248&quot;/&gt;&lt;/object&gt;&lt;object type=&quot;3&quot; unique_id=&quot;10229&quot;&gt;&lt;property id=&quot;20148&quot; value=&quot;5&quot;/&gt;&lt;property id=&quot;20300&quot; value=&quot;Slide 24 - &amp;quot;The longitudinal structure of the hadrons (cont.) &amp;#x0D;&amp;#x0A;(Unpolarized and polarized parton distribution functions)&amp;quot;&quot;/&gt;&lt;property id=&quot;20307&quot; value=&quot;1249&quot;/&gt;&lt;/object&gt;&lt;object type=&quot;3&quot; unique_id=&quot;10230&quot;&gt;&lt;property id=&quot;20148&quot; value=&quot;5&quot;/&gt;&lt;property id=&quot;20300&quot; value=&quot;Slide 25 - &amp;quot;The longitudinal structure of the hadrons (cont.) &amp;#x0D;&amp;#x0A;(Unpolarized and polarized parton distribution functions)&amp;quot;&quot;/&gt;&lt;property id=&quot;20307&quot; value=&quot;1250&quot;/&gt;&lt;/object&gt;&lt;object type=&quot;3&quot; unique_id=&quot;10231&quot;&gt;&lt;property id=&quot;20148&quot; value=&quot;5&quot;/&gt;&lt;property id=&quot;20300&quot; value=&quot;Slide 26 - &amp;quot;The 3D structure of the hadrons&amp;#x0D;&amp;#x0A;(Generalized Parton Distributions and Transverse Momentum Distributions)&amp;quot;&quot;/&gt;&lt;property id=&quot;20307&quot; value=&quot;1251&quot;/&gt;&lt;/object&gt;&lt;object type=&quot;3&quot; unique_id=&quot;10232&quot;&gt;&lt;property id=&quot;20148&quot; value=&quot;5&quot;/&gt;&lt;property id=&quot;20300&quot; value=&quot;Slide 27 - &amp;quot;The 3D structure of the hadrons (cont.)&amp;#x0D;&amp;#x0A;(Generalized Parton Distributions and Transverse Momentum Distributions)&amp;quot;&quot;/&gt;&lt;property id=&quot;20307&quot; value=&quot;1252&quot;/&gt;&lt;/object&gt;&lt;object type=&quot;3&quot; unique_id=&quot;10233&quot;&gt;&lt;property id=&quot;20148&quot; value=&quot;5&quot;/&gt;&lt;property id=&quot;20300&quot; value=&quot;Slide 28 - &amp;quot;The 3D structure of the hadrons (cont.)&amp;#x0D;&amp;#x0A;(Generalized Parton Distributions and Transverse Momentum Distributions)&amp;quot;&quot;/&gt;&lt;property id=&quot;20307&quot; value=&quot;1253&quot;/&gt;&lt;/object&gt;&lt;object type=&quot;3&quot; unique_id=&quot;10234&quot;&gt;&lt;property id=&quot;20148&quot; value=&quot;5&quot;/&gt;&lt;property id=&quot;20300&quot; value=&quot;Slide 29 - &amp;quot;The 3D structure of the hadrons (cont.)&amp;#x0D;&amp;#x0A;(Generalized Parton Distributions and Transverse Momentum Distributions)&amp;quot;&quot;/&gt;&lt;property id=&quot;20307&quot; value=&quot;1254&quot;/&gt;&lt;/object&gt;&lt;object type=&quot;3&quot; unique_id=&quot;10235&quot;&gt;&lt;property id=&quot;20148&quot; value=&quot;5&quot;/&gt;&lt;property id=&quot;20300&quot; value=&quot;Slide 30 - &amp;quot;Hadrons and cold nuclear matter&amp;#x0D;&amp;#x0A;(Medium modification of the nucleons, quark hadronization, N-N correlations,  &amp;#x0D;&amp;#x0A; &amp;amp;#x09;h&quot;/&gt;&lt;property id=&quot;20307&quot; value=&quot;1255&quot;/&gt;&lt;/object&gt;&lt;object type=&quot;3&quot; unique_id=&quot;10236&quot;&gt;&lt;property id=&quot;20148&quot; value=&quot;5&quot;/&gt;&lt;property id=&quot;20300&quot; value=&quot;Slide 31 - &amp;quot;Hadrons and cold nuclear matter (cont.)&amp;#x0D;&amp;#x0A;(Medium modification of the nucleons, quark hadronization, N-N correlation&quot;/&gt;&lt;property id=&quot;20307&quot; value=&quot;1256&quot;/&gt;&lt;/object&gt;&lt;object type=&quot;3&quot; unique_id=&quot;10237&quot;&gt;&lt;property id=&quot;20148&quot; value=&quot;5&quot;/&gt;&lt;property id=&quot;20300&quot; value=&quot;Slide 32 - &amp;quot;Hadrons and cold nuclear matter (cont.)&amp;#x0D;&amp;#x0A;(Medium modification of the nucleons, quark hadronization, N-N correlation&quot;/&gt;&lt;property id=&quot;20307&quot; value=&quot;1257&quot;/&gt;&lt;/object&gt;&lt;object type=&quot;3&quot; unique_id=&quot;10238&quot;&gt;&lt;property id=&quot;20148&quot; value=&quot;5&quot;/&gt;&lt;property id=&quot;20300&quot; value=&quot;Slide 33 - &amp;quot;Low-energy tests of the Standard Model and Fundamental Symmetries&amp;#x0D;&amp;#x0A;(Møller, PVDIS, PRIMEX, …..)&amp;quot;&quot;/&gt;&lt;property id=&quot;20307&quot; value=&quot;1258&quot;/&gt;&lt;/object&gt;&lt;object type=&quot;3&quot; unique_id=&quot;10239&quot;&gt;&lt;property id=&quot;20148&quot; value=&quot;5&quot;/&gt;&lt;property id=&quot;20300&quot; value=&quot;Slide 34 - &amp;quot;Low-energy tests of the Standard Model and Fundamental Symmetries&amp;#x0D;&amp;#x0A;(Møller, PVDIS, PRIMEX, …..)&amp;quot;&quot;/&gt;&lt;property id=&quot;20307&quot; value=&quot;1259&quot;/&gt;&lt;/object&gt;&lt;object type=&quot;3&quot; unique_id=&quot;11304&quot;&gt;&lt;property id=&quot;20148&quot; value=&quot;5&quot;/&gt;&lt;property id=&quot;20300&quot; value=&quot;Slide 18 - &amp;quot;Table Key&amp;quot;&quot;/&gt;&lt;property id=&quot;20307&quot; value=&quot;1277&quot;/&gt;&lt;/object&gt;&lt;object type=&quot;3&quot; unique_id=&quot;60402&quot;&gt;&lt;property id=&quot;20148&quot; value=&quot;5&quot;/&gt;&lt;property id=&quot;20300&quot; value=&quot;Slide 7 - &amp;quot;Status as of Today&amp;quot;&quot;/&gt;&lt;property id=&quot;20307&quot; value=&quot;1294&quot;/&gt;&lt;/object&gt;&lt;object type=&quot;3&quot; unique_id=&quot;60403&quot;&gt;&lt;property id=&quot;20148&quot; value=&quot;5&quot;/&gt;&lt;property id=&quot;20300&quot; value=&quot;Slide 8 - &amp;quot;Known Near-Term Issues&amp;quot;&quot;/&gt;&lt;property id=&quot;20307&quot; value=&quot;1295&quot;/&gt;&lt;/object&gt;&lt;object type=&quot;3&quot; unique_id=&quot;60404&quot;&gt;&lt;property id=&quot;20148&quot; value=&quot;5&quot;/&gt;&lt;property id=&quot;20300&quot; value=&quot;Slide 9 - &amp;quot;Longer Term Issues&amp;quot;&quot;/&gt;&lt;property id=&quot;20307&quot; value=&quot;1293&quot;/&gt;&lt;/object&gt;&lt;object type=&quot;3&quot; unique_id=&quot;60406&quot;&gt;&lt;property id=&quot;20148&quot; value=&quot;5&quot;/&gt;&lt;property id=&quot;20300&quot; value=&quot;Slide 11 - &amp;quot;Science for 12 GeV:  the PAC Process and Plans&amp;quot;&quot;/&gt;&lt;property id=&quot;20307&quot; value=&quot;1290&quot;/&gt;&lt;/object&gt;&lt;object type=&quot;3&quot; unique_id=&quot;60407&quot;&gt;&lt;property id=&quot;20148&quot; value=&quot;5&quot;/&gt;&lt;property id=&quot;20300&quot; value=&quot;Slide 12 - &amp;quot;The 12 GeV PAC Process (cont.)&amp;quot;&quot;/&gt;&lt;property id=&quot;20307&quot; value=&quot;1291&quot;/&gt;&lt;/object&gt;&lt;object type=&quot;3&quot; unique_id=&quot;60408&quot;&gt;&lt;property id=&quot;20148&quot; value=&quot;5&quot;/&gt;&lt;property id=&quot;20300&quot; value=&quot;Slide 15&quot;/&gt;&lt;property id=&quot;20307&quot; value=&quot;1292&quot;/&gt;&lt;/object&gt;&lt;object type=&quot;3&quot; unique_id=&quot;60409&quot;&gt;&lt;property id=&quot;20148&quot; value=&quot;5&quot;/&gt;&lt;property id=&quot;20300&quot; value=&quot;Slide 16 - &amp;quot;Backup&amp;quot;&quot;/&gt;&lt;property id=&quot;20307&quot; value=&quot;1287&quot;/&gt;&lt;/object&gt;&lt;object type=&quot;3&quot; unique_id=&quot;60410&quot;&gt;&lt;property id=&quot;20148&quot; value=&quot;5&quot;/&gt;&lt;property id=&quot;20300&quot; value=&quot;Slide 35&quot;/&gt;&lt;property id=&quot;20307&quot; value=&quot;1296&quot;/&gt;&lt;/object&gt;&lt;object type=&quot;3&quot; unique_id=&quot;60411&quot;&gt;&lt;property id=&quot;20148&quot; value=&quot;5&quot;/&gt;&lt;property id=&quot;20300&quot; value=&quot;Slide 36 - &amp;quot;Details of &amp;#x0D;&amp;#x0A;Draft Long Range Schedule &amp;#x0D;&amp;#x0A;by Hall&amp;quot;&quot;/&gt;&lt;property id=&quot;20307&quot; value=&quot;1297&quot;/&gt;&lt;/object&gt;&lt;object type=&quot;3&quot; unique_id=&quot;60412&quot;&gt;&lt;property id=&quot;20148&quot; value=&quot;5&quot;/&gt;&lt;property id=&quot;20300&quot; value=&quot;Slide 37 - &amp;quot;Hall A       1 of 3&amp;quot;&quot;/&gt;&lt;property id=&quot;20307&quot; value=&quot;1298&quot;/&gt;&lt;/object&gt;&lt;object type=&quot;3&quot; unique_id=&quot;60413&quot;&gt;&lt;property id=&quot;20148&quot; value=&quot;5&quot;/&gt;&lt;property id=&quot;20300&quot; value=&quot;Slide 38 - &amp;quot;Hall A       1 of 3&amp;quot;&quot;/&gt;&lt;property id=&quot;20307&quot; value=&quot;1299&quot;/&gt;&lt;/object&gt;&lt;object type=&quot;3&quot; unique_id=&quot;60414&quot;&gt;&lt;property id=&quot;20148&quot; value=&quot;5&quot;/&gt;&lt;property id=&quot;20300&quot; value=&quot;Slide 39 - &amp;quot;Hall A       2 of 3&amp;quot;&quot;/&gt;&lt;property id=&quot;20307&quot; value=&quot;1300&quot;/&gt;&lt;/object&gt;&lt;object type=&quot;3&quot; unique_id=&quot;60415&quot;&gt;&lt;property id=&quot;20148&quot; value=&quot;5&quot;/&gt;&lt;property id=&quot;20300&quot; value=&quot;Slide 40 - &amp;quot;Hall A       3 of 3&amp;quot;&quot;/&gt;&lt;property id=&quot;20307&quot; value=&quot;1301&quot;/&gt;&lt;/object&gt;&lt;object type=&quot;3&quot; unique_id=&quot;60416&quot;&gt;&lt;property id=&quot;20148&quot; value=&quot;5&quot;/&gt;&lt;property id=&quot;20300&quot; value=&quot;Slide 41 - &amp;quot;Hall B       1 of 2&amp;quot;&quot;/&gt;&lt;property id=&quot;20307&quot; value=&quot;1302&quot;/&gt;&lt;/object&gt;&lt;object type=&quot;3&quot; unique_id=&quot;60417&quot;&gt;&lt;property id=&quot;20148&quot; value=&quot;5&quot;/&gt;&lt;property id=&quot;20300&quot; value=&quot;Slide 42 - &amp;quot;Hall B       1 of 2&amp;quot;&quot;/&gt;&lt;property id=&quot;20307&quot; value=&quot;1303&quot;/&gt;&lt;/object&gt;&lt;object type=&quot;3&quot; unique_id=&quot;60418&quot;&gt;&lt;property id=&quot;20148&quot; value=&quot;5&quot;/&gt;&lt;property id=&quot;20300&quot; value=&quot;Slide 43 - &amp;quot;Hall B       2 of 2&amp;quot;&quot;/&gt;&lt;property id=&quot;20307&quot; value=&quot;1304&quot;/&gt;&lt;/object&gt;&lt;object type=&quot;3&quot; unique_id=&quot;60419&quot;&gt;&lt;property id=&quot;20148&quot; value=&quot;5&quot;/&gt;&lt;property id=&quot;20300&quot; value=&quot;Slide 44 - &amp;quot;Hall C       1 of 2&amp;quot;&quot;/&gt;&lt;property id=&quot;20307&quot; value=&quot;1305&quot;/&gt;&lt;/object&gt;&lt;object type=&quot;3&quot; unique_id=&quot;60420&quot;&gt;&lt;property id=&quot;20148&quot; value=&quot;5&quot;/&gt;&lt;property id=&quot;20300&quot; value=&quot;Slide 45 - &amp;quot;Hall C       1 of 2&amp;quot;&quot;/&gt;&lt;property id=&quot;20307&quot; value=&quot;1306&quot;/&gt;&lt;/object&gt;&lt;object type=&quot;3&quot; unique_id=&quot;60421&quot;&gt;&lt;property id=&quot;20148&quot; value=&quot;5&quot;/&gt;&lt;property id=&quot;20300&quot; value=&quot;Slide 46 - &amp;quot;Hall C       2 of 2&amp;quot;&quot;/&gt;&lt;property id=&quot;20307&quot; value=&quot;1307&quot;/&gt;&lt;/object&gt;&lt;object type=&quot;3&quot; unique_id=&quot;60751&quot;&gt;&lt;property id=&quot;20148&quot; value=&quot;5&quot;/&gt;&lt;property id=&quot;20300&quot; value=&quot;Slide 2 - &amp;quot;The Completion of the 6 GeV Program&amp;#x0D;&amp;#x0A;&amp;#x0D;&amp;#x0A;&amp;quot;&quot;/&gt;&lt;property id=&quot;20307&quot; value=&quot;1309&quot;/&gt;&lt;/object&gt;&lt;object type=&quot;3&quot; unique_id=&quot;60752&quot;&gt;&lt;property id=&quot;20148&quot; value=&quot;5&quot;/&gt;&lt;property id=&quot;20300&quot; value=&quot;Slide 10 - &amp;quot;&amp;#x0D;&amp;#x0A;&amp;#x0D;&amp;#x0A;The PAC Process for 12 GeV: &amp;#x0D;&amp;#x0A;&amp;amp;#x09;&amp;#x0D;&amp;#x0A;&amp;amp;#x09;New Proposals, &amp;#x0D;&amp;#x0A;&amp;amp;#x09;The Assignment of Scientific Priorities, and&amp;#x0D;&amp;#x0A;&amp;amp;#x09;The “Startup” of &quot;/&gt;&lt;property id=&quot;20307&quot; value=&quot;1310&quot;/&gt;&lt;/object&gt;&lt;object type=&quot;3&quot; unique_id=&quot;60753&quot;&gt;&lt;property id=&quot;20148&quot; value=&quot;5&quot;/&gt;&lt;property id=&quot;20300&quot; value=&quot;Slide 13 - &amp;quot;The 12 GeV PAC Process (cont.)&amp;quot;&quot;/&gt;&lt;property id=&quot;20307&quot; value=&quot;1311&quot;/&gt;&lt;/object&gt;&lt;object type=&quot;3&quot; unique_id=&quot;60754&quot;&gt;&lt;property id=&quot;20148&quot; value=&quot;5&quot;/&gt;&lt;property id=&quot;20300&quot; value=&quot;Slide 14 - &amp;quot;The 12 GeV PAC Process (cont.)&amp;quot;&quot;/&gt;&lt;property id=&quot;20307&quot; value=&quot;1308&quot;/&gt;&lt;/object&gt;&lt;/object&gt;&lt;/object&gt;&lt;/database&gt;"/>
  <p:tag name="SECTOMILLISECCONVERTED" val="1"/>
</p:tagLst>
</file>

<file path=ppt/theme/theme1.xml><?xml version="1.0" encoding="utf-8"?>
<a:theme xmlns:a="http://schemas.openxmlformats.org/drawingml/2006/main" name="color 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olo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0487" tIns="44450" rIns="90487" bIns="44450" numCol="1" anchor="t" anchorCtr="0" compatLnSpc="1">
        <a:prstTxWarp prst="textNoShape">
          <a:avLst/>
        </a:prstTxWarp>
        <a:spAutoFit/>
      </a:bodyPr>
      <a:lstStyle>
        <a:defPPr marL="1371600" marR="0" indent="-342900" algn="ctr" defTabSz="914400" rtl="0" eaLnBrk="0" fontAlgn="base" latinLnBrk="0" hangingPunct="0">
          <a:lnSpc>
            <a:spcPct val="80000"/>
          </a:lnSpc>
          <a:spcBef>
            <a:spcPct val="20000"/>
          </a:spcBef>
          <a:spcAft>
            <a:spcPct val="0"/>
          </a:spcAft>
          <a:buClrTx/>
          <a:buSzPct val="150000"/>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0487" tIns="44450" rIns="90487" bIns="44450" numCol="1" anchor="t" anchorCtr="0" compatLnSpc="1">
        <a:prstTxWarp prst="textNoShape">
          <a:avLst/>
        </a:prstTxWarp>
        <a:spAutoFit/>
      </a:bodyPr>
      <a:lstStyle>
        <a:defPPr marL="1371600" marR="0" indent="-342900" algn="ctr" defTabSz="914400" rtl="0" eaLnBrk="0" fontAlgn="base" latinLnBrk="0" hangingPunct="0">
          <a:lnSpc>
            <a:spcPct val="80000"/>
          </a:lnSpc>
          <a:spcBef>
            <a:spcPct val="20000"/>
          </a:spcBef>
          <a:spcAft>
            <a:spcPct val="0"/>
          </a:spcAft>
          <a:buClrTx/>
          <a:buSzPct val="150000"/>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olor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lo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lor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lor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lor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lor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lor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21714</TotalTime>
  <Words>3489</Words>
  <Application>Microsoft Office PowerPoint</Application>
  <PresentationFormat>On-screen Show (4:3)</PresentationFormat>
  <Paragraphs>979</Paragraphs>
  <Slides>46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color template</vt:lpstr>
      <vt:lpstr>Artwork</vt:lpstr>
      <vt:lpstr>The Completion of the 6 GeV Program  and  The PAC Process for 12 GeV:  New Proposals, the Assignment of Scientific Priorities, and the “Startup” of 12 GeV Research</vt:lpstr>
      <vt:lpstr>The Completion of the 6 GeV Program  </vt:lpstr>
      <vt:lpstr>Assembling the 6 GeV Plan:  Process to Date</vt:lpstr>
      <vt:lpstr>Initial Draft 6 GeV Plan (posted 8/27/08) </vt:lpstr>
      <vt:lpstr>Priorities Driving the Initial Plan</vt:lpstr>
      <vt:lpstr>Constraints Impacting What Ultimately Runs</vt:lpstr>
      <vt:lpstr>Status as of Today</vt:lpstr>
      <vt:lpstr>Known Near-Term Issues</vt:lpstr>
      <vt:lpstr>Longer Term Issues</vt:lpstr>
      <vt:lpstr>  The PAC Process for 12 GeV:     New Proposals,   The Assignment of Scientific Priorities, and  The “Startup” of 12 GeV Research</vt:lpstr>
      <vt:lpstr>Science for 12 GeV:  the PAC Process and Plans</vt:lpstr>
      <vt:lpstr>The 12 GeV PAC Process (cont.)</vt:lpstr>
      <vt:lpstr>The 12 GeV PAC Process (cont.)</vt:lpstr>
      <vt:lpstr>The 12 GeV PAC Process (cont.)</vt:lpstr>
      <vt:lpstr>Slide 15</vt:lpstr>
      <vt:lpstr>Backup</vt:lpstr>
      <vt:lpstr>12 GeV Science Categories</vt:lpstr>
      <vt:lpstr>Table Key</vt:lpstr>
      <vt:lpstr>The Hadron spectra as probes of QCD (GluEx and heavy baryon and meson spectroscopy)</vt:lpstr>
      <vt:lpstr>The transverse structure of the hadrons  (Elastic and transition Form Factors)</vt:lpstr>
      <vt:lpstr>The transverse structure of the hadrons (cont.)  (Elastic and transition Form Factors)</vt:lpstr>
      <vt:lpstr>The transverse structure of the hadrons (cont.)  (Elastic and transition Form Factors)</vt:lpstr>
      <vt:lpstr>The longitudinal structure of the hadrons  (Unpolarized and polarized parton distribution functions)</vt:lpstr>
      <vt:lpstr>The longitudinal structure of the hadrons (cont.)  (Unpolarized and polarized parton distribution functions)</vt:lpstr>
      <vt:lpstr>The longitudinal structure of the hadrons (cont.)  (Unpolarized and polarized parton distribution functions)</vt:lpstr>
      <vt:lpstr>The 3D structure of the hadrons (Generalized Parton Distributions and Transverse Momentum Distributions)</vt:lpstr>
      <vt:lpstr>The 3D structure of the hadrons (cont.) (Generalized Parton Distributions and Transverse Momentum Distributions)</vt:lpstr>
      <vt:lpstr>The 3D structure of the hadrons (cont.) (Generalized Parton Distributions and Transverse Momentum Distributions)</vt:lpstr>
      <vt:lpstr>The 3D structure of the hadrons (cont.) (Generalized Parton Distributions and Transverse Momentum Distributions)</vt:lpstr>
      <vt:lpstr>Hadrons and cold nuclear matter (Medium modification of the nucleons, quark hadronization, N-N correlations,     hypernuclear spectroscopy, few-body experiments)</vt:lpstr>
      <vt:lpstr>Hadrons and cold nuclear matter (cont.) (Medium modification of the nucleons, quark hadronization, N-N correlations,     hypernuclear spectroscopy, few-body experiments)</vt:lpstr>
      <vt:lpstr>Hadrons and cold nuclear matter (cont.) (Medium modification of the nucleons, quark hadronization, N-N correlations,     hypernuclear spectroscopy, few-body experiments)</vt:lpstr>
      <vt:lpstr>Low-energy tests of the Standard Model and Fundamental Symmetries (Møller, PVDIS, PRIMEX, …..)</vt:lpstr>
      <vt:lpstr>Low-energy tests of the Standard Model and Fundamental Symmetries (Møller, PVDIS, PRIMEX, …..)</vt:lpstr>
      <vt:lpstr>Slide 35</vt:lpstr>
      <vt:lpstr>Details of  Draft Long Range Schedule  by Hall</vt:lpstr>
      <vt:lpstr>Hall A       1 of 3</vt:lpstr>
      <vt:lpstr>Hall A       1 of 3</vt:lpstr>
      <vt:lpstr>Hall A       2 of 3</vt:lpstr>
      <vt:lpstr>Hall A       3 of 3</vt:lpstr>
      <vt:lpstr>Hall B       1 of 2</vt:lpstr>
      <vt:lpstr>Hall B       1 of 2</vt:lpstr>
      <vt:lpstr>Hall B       2 of 2</vt:lpstr>
      <vt:lpstr>Hall C       1 of 2</vt:lpstr>
      <vt:lpstr>Hall C       1 of 2</vt:lpstr>
      <vt:lpstr>Hall C       2 of 2</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Program  driving the JLab 12 GeV Upgrade</dc:title>
  <dc:creator>L. S. Cardman</dc:creator>
  <cp:lastModifiedBy>L S Cardman</cp:lastModifiedBy>
  <cp:revision>626</cp:revision>
  <cp:lastPrinted>2002-04-05T16:44:11Z</cp:lastPrinted>
  <dcterms:created xsi:type="dcterms:W3CDTF">2002-04-04T21:01:18Z</dcterms:created>
  <dcterms:modified xsi:type="dcterms:W3CDTF">2010-06-06T00:20:43Z</dcterms:modified>
</cp:coreProperties>
</file>